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77"/>
  </p:handoutMasterIdLst>
  <p:sldIdLst>
    <p:sldId id="256" r:id="rId3"/>
    <p:sldId id="394" r:id="rId4"/>
    <p:sldId id="416" r:id="rId5"/>
    <p:sldId id="474" r:id="rId7"/>
    <p:sldId id="475" r:id="rId8"/>
    <p:sldId id="476" r:id="rId9"/>
    <p:sldId id="477" r:id="rId10"/>
    <p:sldId id="478" r:id="rId11"/>
    <p:sldId id="479" r:id="rId12"/>
    <p:sldId id="480" r:id="rId13"/>
    <p:sldId id="481" r:id="rId14"/>
    <p:sldId id="482" r:id="rId15"/>
    <p:sldId id="483" r:id="rId16"/>
    <p:sldId id="484" r:id="rId17"/>
    <p:sldId id="485" r:id="rId18"/>
    <p:sldId id="564" r:id="rId19"/>
    <p:sldId id="486" r:id="rId20"/>
    <p:sldId id="487" r:id="rId21"/>
    <p:sldId id="488" r:id="rId22"/>
    <p:sldId id="490" r:id="rId23"/>
    <p:sldId id="493" r:id="rId24"/>
    <p:sldId id="494" r:id="rId25"/>
    <p:sldId id="495" r:id="rId26"/>
    <p:sldId id="496" r:id="rId27"/>
    <p:sldId id="497" r:id="rId28"/>
    <p:sldId id="498" r:id="rId29"/>
    <p:sldId id="499" r:id="rId30"/>
    <p:sldId id="500" r:id="rId31"/>
    <p:sldId id="503" r:id="rId32"/>
    <p:sldId id="504" r:id="rId33"/>
    <p:sldId id="505" r:id="rId34"/>
    <p:sldId id="506" r:id="rId35"/>
    <p:sldId id="507" r:id="rId36"/>
    <p:sldId id="509" r:id="rId37"/>
    <p:sldId id="510" r:id="rId38"/>
    <p:sldId id="511" r:id="rId39"/>
    <p:sldId id="566" r:id="rId40"/>
    <p:sldId id="512" r:id="rId41"/>
    <p:sldId id="513" r:id="rId42"/>
    <p:sldId id="514" r:id="rId43"/>
    <p:sldId id="516" r:id="rId44"/>
    <p:sldId id="517" r:id="rId45"/>
    <p:sldId id="519" r:id="rId46"/>
    <p:sldId id="520" r:id="rId47"/>
    <p:sldId id="515" r:id="rId48"/>
    <p:sldId id="567" r:id="rId49"/>
    <p:sldId id="521" r:id="rId50"/>
    <p:sldId id="523" r:id="rId51"/>
    <p:sldId id="526" r:id="rId52"/>
    <p:sldId id="527" r:id="rId53"/>
    <p:sldId id="528" r:id="rId54"/>
    <p:sldId id="529" r:id="rId55"/>
    <p:sldId id="530" r:id="rId56"/>
    <p:sldId id="544" r:id="rId57"/>
    <p:sldId id="545" r:id="rId58"/>
    <p:sldId id="522" r:id="rId59"/>
    <p:sldId id="531" r:id="rId60"/>
    <p:sldId id="537" r:id="rId61"/>
    <p:sldId id="538" r:id="rId62"/>
    <p:sldId id="536" r:id="rId63"/>
    <p:sldId id="532" r:id="rId64"/>
    <p:sldId id="533" r:id="rId65"/>
    <p:sldId id="534" r:id="rId66"/>
    <p:sldId id="539" r:id="rId67"/>
    <p:sldId id="540" r:id="rId68"/>
    <p:sldId id="541" r:id="rId69"/>
    <p:sldId id="542" r:id="rId70"/>
    <p:sldId id="543" r:id="rId71"/>
    <p:sldId id="492" r:id="rId72"/>
    <p:sldId id="508" r:id="rId73"/>
    <p:sldId id="524" r:id="rId74"/>
    <p:sldId id="525" r:id="rId75"/>
    <p:sldId id="535" r:id="rId7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You need to be checking for integrity and you need a mechanism to shutdown the service quickly.</a:t>
            </a:r>
            <a:endParaRPr lang="zh-CN" altLang="en-US"/>
          </a:p>
          <a:p>
            <a:r>
              <a:rPr lang="zh-CN" altLang="en-US"/>
              <a:t>Testing and debugging becomes much harder and more complicated. You are walking away from better clarity and readability in your code.</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olidFill>
                  <a:schemeClr val="bg1"/>
                </a:solidFill>
                <a:sym typeface="+mn-ea"/>
              </a:rPr>
              <a:t>参考</a:t>
            </a:r>
            <a:r>
              <a:rPr lang="en-US" altLang="zh-CN">
                <a:solidFill>
                  <a:schemeClr val="bg1"/>
                </a:solidFill>
                <a:sym typeface="+mn-ea"/>
              </a:rPr>
              <a:t>: 3/2.go</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hyperlink" Target="https://github.com/go-kratos/kratos" TargetMode="Externa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5.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5.xml"/><Relationship Id="rId2" Type="http://schemas.openxmlformats.org/officeDocument/2006/relationships/image" Target="../media/image48.png"/><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5.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5.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5.xml"/><Relationship Id="rId2" Type="http://schemas.openxmlformats.org/officeDocument/2006/relationships/image" Target="../media/image69.png"/><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5.xml"/><Relationship Id="rId2" Type="http://schemas.openxmlformats.org/officeDocument/2006/relationships/image" Target="../media/image74.png"/><Relationship Id="rId1" Type="http://schemas.openxmlformats.org/officeDocument/2006/relationships/image" Target="../media/image73.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5.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5.xml"/><Relationship Id="rId2" Type="http://schemas.openxmlformats.org/officeDocument/2006/relationships/image" Target="../media/image79.png"/><Relationship Id="rId1" Type="http://schemas.openxmlformats.org/officeDocument/2006/relationships/image" Target="../media/image78.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5.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84.png"/><Relationship Id="rId1"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5.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xml"/><Relationship Id="rId2" Type="http://schemas.openxmlformats.org/officeDocument/2006/relationships/image" Target="../media/image92.png"/><Relationship Id="rId1" Type="http://schemas.openxmlformats.org/officeDocument/2006/relationships/image" Target="../media/image91.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94.png"/><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3</a:t>
            </a:r>
            <a:r>
              <a:rPr kumimoji="1" lang="zh-CN" altLang="en-US"/>
              <a:t>课</a:t>
            </a:r>
            <a:endParaRPr kumimoji="1" lang="zh-CN" altLang="en-US"/>
          </a:p>
          <a:p>
            <a:r>
              <a:rPr kumimoji="1" lang="zh-CN" altLang="en-US"/>
              <a:t>Go 语言实践 - </a:t>
            </a:r>
            <a:r>
              <a:rPr kumimoji="1" lang="en-US" altLang="zh-CN"/>
              <a:t>concurrency</a:t>
            </a:r>
            <a:endParaRPr kumimoji="1" lang="en-US" altLang="zh-CN"/>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2530" y="2731770"/>
            <a:ext cx="9052561" cy="8932406"/>
          </a:xfrm>
        </p:spPr>
        <p:txBody>
          <a:bodyPr anchor="t" anchorCtr="0">
            <a:noAutofit/>
          </a:bodyPr>
          <a:lstStyle/>
          <a:p>
            <a:pPr>
              <a:buFont typeface="Arial" panose="020B0604020202020204" pitchFamily="34" charset="0"/>
            </a:pPr>
            <a:r>
              <a:rPr lang="zh-CN" altLang="en-US" sz="3600">
                <a:solidFill>
                  <a:schemeClr val="bg1"/>
                </a:solidFill>
                <a:sym typeface="+mn-ea"/>
              </a:rPr>
              <a:t>search 函数是一个模拟实现，用于模拟长时间运行的操作，如数据库查询或 </a:t>
            </a:r>
            <a:r>
              <a:rPr lang="en-US" altLang="zh-CN" sz="3600">
                <a:solidFill>
                  <a:schemeClr val="bg1"/>
                </a:solidFill>
                <a:sym typeface="+mn-ea"/>
              </a:rPr>
              <a:t>rpc </a:t>
            </a:r>
            <a:r>
              <a:rPr lang="zh-CN" altLang="en-US" sz="3600">
                <a:solidFill>
                  <a:schemeClr val="bg1"/>
                </a:solidFill>
                <a:sym typeface="+mn-ea"/>
              </a:rPr>
              <a:t>调用。在本例中，硬编码为200ms。定义了一个名为 process 的函数，接受字符串参数，传递给 </a:t>
            </a:r>
            <a:r>
              <a:rPr lang="en-US" altLang="zh-CN" sz="3600">
                <a:solidFill>
                  <a:schemeClr val="bg1"/>
                </a:solidFill>
                <a:sym typeface="+mn-ea"/>
              </a:rPr>
              <a:t>search</a:t>
            </a:r>
            <a:r>
              <a:rPr lang="zh-CN" altLang="en-US" sz="3600">
                <a:solidFill>
                  <a:schemeClr val="bg1"/>
                </a:solidFill>
                <a:sym typeface="+mn-ea"/>
              </a:rPr>
              <a:t>。对于某些应用程序，顺序调用产生的延迟可能是不可接受的。</a:t>
            </a:r>
            <a:endParaRPr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2868910" y="3292475"/>
            <a:ext cx="10880090" cy="2995295"/>
          </a:xfrm>
          <a:prstGeom prst="rect">
            <a:avLst/>
          </a:prstGeom>
        </p:spPr>
      </p:pic>
      <p:pic>
        <p:nvPicPr>
          <p:cNvPr id="4" name="图片 3"/>
          <p:cNvPicPr>
            <a:picLocks noChangeAspect="1"/>
          </p:cNvPicPr>
          <p:nvPr/>
        </p:nvPicPr>
        <p:blipFill>
          <a:blip r:embed="rId2"/>
          <a:stretch>
            <a:fillRect/>
          </a:stretch>
        </p:blipFill>
        <p:spPr>
          <a:xfrm>
            <a:off x="12667615" y="7540625"/>
            <a:ext cx="11282045" cy="5101590"/>
          </a:xfrm>
          <a:prstGeom prst="rect">
            <a:avLst/>
          </a:prstGeom>
        </p:spPr>
      </p:pic>
      <p:pic>
        <p:nvPicPr>
          <p:cNvPr id="5" name="图片 4"/>
          <p:cNvPicPr>
            <a:picLocks noChangeAspect="1"/>
          </p:cNvPicPr>
          <p:nvPr/>
        </p:nvPicPr>
        <p:blipFill>
          <a:blip r:embed="rId3"/>
          <a:stretch>
            <a:fillRect/>
          </a:stretch>
        </p:blipFill>
        <p:spPr>
          <a:xfrm>
            <a:off x="2536190" y="6287770"/>
            <a:ext cx="9454515" cy="67951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3165" y="3177819"/>
            <a:ext cx="19457670" cy="10222230"/>
          </a:xfrm>
        </p:spPr>
        <p:txBody>
          <a:bodyPr anchor="t" anchorCtr="0">
            <a:noAutofit/>
          </a:bodyPr>
          <a:lstStyle/>
          <a:p>
            <a:pPr>
              <a:buFont typeface="Arial" panose="020B0604020202020204" pitchFamily="34" charset="0"/>
            </a:pPr>
            <a:r>
              <a:rPr lang="en-US" altLang="zh-CN">
                <a:solidFill>
                  <a:schemeClr val="bg1"/>
                </a:solidFill>
                <a:sym typeface="+mn-ea"/>
              </a:rPr>
              <a:t>Any time you start a Goroutine you must ask yourself:</a:t>
            </a:r>
            <a:endParaRPr lang="en-US" altLang="zh-CN">
              <a:solidFill>
                <a:schemeClr val="bg1"/>
              </a:solidFill>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When will it terminate?</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endParaRPr lang="en-US" altLang="zh-CN"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71157" y="2912110"/>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这个简单的应用程序在两个不同的端口上提供 http 流量，端口8080用于应用程序流量，端口8001用于访问 /debug/pprof 端点。</a:t>
            </a:r>
            <a:endParaRPr lang="zh-CN" altLang="en-US" sz="3600">
              <a:solidFill>
                <a:schemeClr val="bg1"/>
              </a:solidFill>
              <a:sym typeface="+mn-ea"/>
            </a:endParaRPr>
          </a:p>
        </p:txBody>
      </p:sp>
      <p:pic>
        <p:nvPicPr>
          <p:cNvPr id="5" name="图片 4"/>
          <p:cNvPicPr>
            <a:picLocks noChangeAspect="1"/>
          </p:cNvPicPr>
          <p:nvPr/>
        </p:nvPicPr>
        <p:blipFill>
          <a:blip r:embed="rId1"/>
          <a:stretch>
            <a:fillRect/>
          </a:stretch>
        </p:blipFill>
        <p:spPr>
          <a:xfrm>
            <a:off x="2471157" y="4348976"/>
            <a:ext cx="18116663" cy="82055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endParaRPr kumimoji="1" lang="en-US" altLang="zh-CN"/>
          </a:p>
        </p:txBody>
      </p:sp>
      <p:sp>
        <p:nvSpPr>
          <p:cNvPr id="13" name="文本占位符 12"/>
          <p:cNvSpPr>
            <a:spLocks noGrp="1"/>
          </p:cNvSpPr>
          <p:nvPr>
            <p:ph type="body" sz="quarter" idx="11"/>
          </p:nvPr>
        </p:nvSpPr>
        <p:spPr>
          <a:xfrm>
            <a:off x="2462530" y="3155517"/>
            <a:ext cx="19457670" cy="10222230"/>
          </a:xfrm>
        </p:spPr>
        <p:txBody>
          <a:bodyPr anchor="t" anchorCtr="0">
            <a:noAutofit/>
          </a:bodyPr>
          <a:lstStyle/>
          <a:p>
            <a:pPr>
              <a:buFont typeface="Arial" panose="020B0604020202020204" pitchFamily="34" charset="0"/>
            </a:pPr>
            <a:r>
              <a:rPr lang="zh-CN" altLang="en-US" sz="3600">
                <a:solidFill>
                  <a:schemeClr val="bg1"/>
                </a:solidFill>
                <a:sym typeface="+mn-ea"/>
              </a:rPr>
              <a:t>通过将 serveApp 和 serveDebug 处理程序分解为各自的函数，我们将它们与 </a:t>
            </a:r>
            <a:r>
              <a:rPr lang="en-US" altLang="zh-CN" sz="3600">
                <a:solidFill>
                  <a:schemeClr val="bg1"/>
                </a:solidFill>
                <a:sym typeface="+mn-ea"/>
              </a:rPr>
              <a:t>main.main </a:t>
            </a:r>
            <a:r>
              <a:rPr lang="zh-CN" altLang="en-US" sz="3600">
                <a:solidFill>
                  <a:schemeClr val="bg1"/>
                </a:solidFill>
                <a:sym typeface="+mn-ea"/>
              </a:rPr>
              <a:t>解耦，我们还遵循了上面的建议，并确保 serveApp 和 serveDebug 将它们的并发性留给调用者。</a:t>
            </a:r>
            <a:r>
              <a:rPr lang="zh-CN" altLang="en-US" sz="3600" i="1">
                <a:solidFill>
                  <a:schemeClr val="accent1"/>
                </a:solidFill>
                <a:sym typeface="+mn-ea"/>
              </a:rPr>
              <a:t>如果 serveApp 返回，则 </a:t>
            </a:r>
            <a:r>
              <a:rPr lang="en-US" altLang="zh-CN" sz="3600" i="1">
                <a:solidFill>
                  <a:schemeClr val="accent1"/>
                </a:solidFill>
                <a:sym typeface="+mn-ea"/>
              </a:rPr>
              <a:t>main.main </a:t>
            </a:r>
            <a:r>
              <a:rPr lang="zh-CN" altLang="en-US" sz="3600" i="1">
                <a:solidFill>
                  <a:schemeClr val="accent1"/>
                </a:solidFill>
                <a:sym typeface="+mn-ea"/>
              </a:rPr>
              <a:t>将返回导致程序关闭</a:t>
            </a:r>
            <a:r>
              <a:rPr lang="en-US" altLang="zh-CN" sz="3600" i="1">
                <a:solidFill>
                  <a:schemeClr val="accent1"/>
                </a:solidFill>
                <a:sym typeface="+mn-ea"/>
              </a:rPr>
              <a:t>，</a:t>
            </a:r>
            <a:r>
              <a:rPr lang="zh-CN" altLang="en-US" sz="3600" i="1">
                <a:solidFill>
                  <a:schemeClr val="accent1"/>
                </a:solidFill>
                <a:sym typeface="+mn-ea"/>
              </a:rPr>
              <a:t>只能靠类似 </a:t>
            </a:r>
            <a:r>
              <a:rPr lang="en-US" altLang="zh-CN" sz="3600" i="1">
                <a:solidFill>
                  <a:schemeClr val="accent1"/>
                </a:solidFill>
                <a:sym typeface="+mn-ea"/>
              </a:rPr>
              <a:t>supervisor </a:t>
            </a:r>
            <a:r>
              <a:rPr lang="zh-CN" altLang="en-US" sz="3600" i="1">
                <a:solidFill>
                  <a:schemeClr val="accent1"/>
                </a:solidFill>
                <a:sym typeface="+mn-ea"/>
              </a:rPr>
              <a:t>进程管理来重新启动。</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661210" y="5632457"/>
            <a:ext cx="15441620" cy="757363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3109595"/>
            <a:ext cx="19457670" cy="10222230"/>
          </a:xfrm>
        </p:spPr>
        <p:txBody>
          <a:bodyPr anchor="t" anchorCtr="0">
            <a:noAutofit/>
          </a:bodyPr>
          <a:lstStyle/>
          <a:p>
            <a:pPr>
              <a:buFont typeface="Arial" panose="020B0604020202020204" pitchFamily="34" charset="0"/>
            </a:pPr>
            <a:r>
              <a:rPr sz="3600">
                <a:solidFill>
                  <a:schemeClr val="bg1"/>
                </a:solidFill>
                <a:sym typeface="+mn-ea"/>
              </a:rPr>
              <a:t>然而，serveDebug 是在一个单独的 goroutine 中运行的，如果它返回，那么</a:t>
            </a:r>
            <a:r>
              <a:rPr lang="zh-CN" altLang="en-US" sz="3600">
                <a:solidFill>
                  <a:schemeClr val="bg1"/>
                </a:solidFill>
                <a:sym typeface="+mn-ea"/>
              </a:rPr>
              <a:t>所在的 </a:t>
            </a:r>
            <a:r>
              <a:rPr sz="3600">
                <a:solidFill>
                  <a:schemeClr val="bg1"/>
                </a:solidFill>
                <a:sym typeface="+mn-ea"/>
              </a:rPr>
              <a:t>goroutine 将退出，而程序的其余部分继续运行。</a:t>
            </a:r>
            <a:r>
              <a:rPr sz="3600" i="1">
                <a:solidFill>
                  <a:schemeClr val="accent1"/>
                </a:solidFill>
                <a:sym typeface="+mn-ea"/>
              </a:rPr>
              <a:t>由于 /debug 处理程序很久以前就停止工作了，所以</a:t>
            </a:r>
            <a:r>
              <a:rPr lang="zh-CN" sz="3600" i="1">
                <a:solidFill>
                  <a:schemeClr val="accent1"/>
                </a:solidFill>
                <a:sym typeface="+mn-ea"/>
              </a:rPr>
              <a:t>其他同学</a:t>
            </a:r>
            <a:r>
              <a:rPr sz="3600" i="1">
                <a:solidFill>
                  <a:schemeClr val="accent1"/>
                </a:solidFill>
                <a:sym typeface="+mn-ea"/>
              </a:rPr>
              <a:t>会很不高兴地发现他们无法在需要时从您的应用程序中获取统计信息。</a:t>
            </a:r>
            <a:endParaRPr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5218771" y="4931500"/>
            <a:ext cx="14557995" cy="811039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rPr>
              <a:t>Never start a goroutine without knowning when it will stop</a:t>
            </a:r>
            <a:endParaRPr kumimoji="1" lang="en-US" altLang="zh-CN" sz="6000" b="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olidFill>
                  <a:schemeClr val="bg1"/>
                </a:solidFill>
                <a:sym typeface="+mn-ea"/>
              </a:rPr>
              <a:t>ListenAndServer </a:t>
            </a:r>
            <a:r>
              <a:rPr lang="zh-CN" sz="3600">
                <a:solidFill>
                  <a:schemeClr val="bg1"/>
                </a:solidFill>
                <a:sym typeface="+mn-ea"/>
              </a:rPr>
              <a:t>返回 </a:t>
            </a:r>
            <a:r>
              <a:rPr lang="en-US" altLang="zh-CN" sz="3600">
                <a:solidFill>
                  <a:schemeClr val="bg1"/>
                </a:solidFill>
                <a:sym typeface="+mn-ea"/>
              </a:rPr>
              <a:t>nil error</a:t>
            </a:r>
            <a:r>
              <a:rPr lang="zh-CN" altLang="en-US" sz="3600">
                <a:solidFill>
                  <a:schemeClr val="bg1"/>
                </a:solidFill>
                <a:sym typeface="+mn-ea"/>
              </a:rPr>
              <a:t>，最终 </a:t>
            </a:r>
            <a:r>
              <a:rPr lang="en-US" altLang="zh-CN" sz="3600">
                <a:solidFill>
                  <a:schemeClr val="bg1"/>
                </a:solidFill>
                <a:sym typeface="+mn-ea"/>
              </a:rPr>
              <a:t>main.main </a:t>
            </a:r>
            <a:r>
              <a:rPr lang="zh-CN" altLang="en-US" sz="3600">
                <a:solidFill>
                  <a:schemeClr val="bg1"/>
                </a:solidFill>
                <a:sym typeface="+mn-ea"/>
              </a:rPr>
              <a:t>无法退出。</a:t>
            </a:r>
            <a:r>
              <a:rPr lang="en-US" altLang="zh-CN" sz="3600">
                <a:solidFill>
                  <a:schemeClr val="bg1"/>
                </a:solidFill>
                <a:sym typeface="+mn-ea"/>
              </a:rPr>
              <a:t>log.Fatal </a:t>
            </a:r>
            <a:r>
              <a:rPr lang="zh-CN" altLang="en-US" sz="3600">
                <a:solidFill>
                  <a:schemeClr val="bg1"/>
                </a:solidFill>
                <a:sym typeface="+mn-ea"/>
              </a:rPr>
              <a:t>调用了 </a:t>
            </a:r>
            <a:r>
              <a:rPr lang="en-US" altLang="zh-CN" sz="3600">
                <a:solidFill>
                  <a:schemeClr val="bg1"/>
                </a:solidFill>
                <a:sym typeface="+mn-ea"/>
              </a:rPr>
              <a:t>os.Exit</a:t>
            </a:r>
            <a:r>
              <a:rPr lang="zh-CN" altLang="en-US" sz="3600">
                <a:solidFill>
                  <a:schemeClr val="bg1"/>
                </a:solidFill>
                <a:sym typeface="+mn-ea"/>
              </a:rPr>
              <a:t>，会无条件终止程序；</a:t>
            </a:r>
            <a:r>
              <a:rPr lang="en-US" altLang="zh-CN" sz="3600">
                <a:solidFill>
                  <a:schemeClr val="bg1"/>
                </a:solidFill>
                <a:sym typeface="+mn-ea"/>
              </a:rPr>
              <a:t>defers </a:t>
            </a:r>
            <a:r>
              <a:rPr lang="zh-CN" altLang="en-US" sz="3600">
                <a:solidFill>
                  <a:schemeClr val="bg1"/>
                </a:solidFill>
                <a:sym typeface="+mn-ea"/>
              </a:rPr>
              <a:t>不会被调用到。</a:t>
            </a:r>
            <a:endParaRPr lang="zh-CN" altLang="en-US"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a:solidFill>
                <a:schemeClr val="bg1"/>
              </a:solidFill>
              <a:sym typeface="+mn-ea"/>
            </a:endParaRPr>
          </a:p>
          <a:p>
            <a:pPr>
              <a:buFont typeface="Arial" panose="020B0604020202020204" pitchFamily="34" charset="0"/>
            </a:pPr>
            <a:endParaRPr sz="3600" i="1">
              <a:solidFill>
                <a:schemeClr val="accent1"/>
              </a:solidFill>
              <a:latin typeface="Helvetica Oblique" charset="0"/>
              <a:cs typeface="Helvetica Oblique" charset="0"/>
              <a:sym typeface="+mn-ea"/>
            </a:endParaRPr>
          </a:p>
          <a:p>
            <a:pPr>
              <a:buFont typeface="Arial" panose="020B0604020202020204" pitchFamily="34" charset="0"/>
            </a:pPr>
            <a:r>
              <a:rPr sz="3600" i="1">
                <a:solidFill>
                  <a:schemeClr val="accent1"/>
                </a:solidFill>
                <a:latin typeface="Helvetica Oblique" charset="0"/>
                <a:cs typeface="Helvetica Oblique" charset="0"/>
                <a:sym typeface="+mn-ea"/>
              </a:rPr>
              <a:t>Only use log.Fatal from main.main or init functions.</a:t>
            </a:r>
            <a:endParaRPr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4370706" y="4078605"/>
            <a:ext cx="14296436" cy="796458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a:t>Never start a goroutine without knowning when it will stop</a:t>
            </a:r>
            <a:endParaRPr kumimoji="1" lang="en-US" altLang="zh-CN" sz="6000"/>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1725295" y="4226560"/>
            <a:ext cx="12435840" cy="4866640"/>
          </a:xfrm>
          <a:prstGeom prst="rect">
            <a:avLst/>
          </a:prstGeom>
        </p:spPr>
      </p:pic>
      <p:pic>
        <p:nvPicPr>
          <p:cNvPr id="5" name="图片 4"/>
          <p:cNvPicPr>
            <a:picLocks noChangeAspect="1"/>
          </p:cNvPicPr>
          <p:nvPr/>
        </p:nvPicPr>
        <p:blipFill>
          <a:blip r:embed="rId2"/>
          <a:stretch>
            <a:fillRect/>
          </a:stretch>
        </p:blipFill>
        <p:spPr>
          <a:xfrm>
            <a:off x="14611985" y="2729865"/>
            <a:ext cx="9059545" cy="1022413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Application Lifecycle</a:t>
            </a:r>
            <a:endParaRPr kumimoji="1" lang="en-US" altLang="zh-CN"/>
          </a:p>
        </p:txBody>
      </p:sp>
      <p:sp>
        <p:nvSpPr>
          <p:cNvPr id="13" name="文本占位符 12"/>
          <p:cNvSpPr>
            <a:spLocks noGrp="1"/>
          </p:cNvSpPr>
          <p:nvPr>
            <p:ph type="body" sz="quarter" idx="11"/>
          </p:nvPr>
        </p:nvSpPr>
        <p:spPr>
          <a:xfrm>
            <a:off x="2462530" y="2731770"/>
            <a:ext cx="9844405" cy="10222230"/>
          </a:xfrm>
        </p:spPr>
        <p:txBody>
          <a:bodyPr anchor="t" anchorCtr="0">
            <a:noAutofit/>
          </a:bodyPr>
          <a:lstStyle/>
          <a:p>
            <a:pPr>
              <a:buFont typeface="Arial" panose="020B0604020202020204" pitchFamily="34" charset="0"/>
            </a:pPr>
            <a:r>
              <a:rPr lang="zh-CN" altLang="en-US">
                <a:solidFill>
                  <a:schemeClr val="bg1"/>
                </a:solidFill>
                <a:sym typeface="+mn-ea"/>
              </a:rPr>
              <a:t>对于应用的服务的管理，一般会抽象一个 </a:t>
            </a:r>
            <a:r>
              <a:rPr lang="en-US" altLang="zh-CN">
                <a:solidFill>
                  <a:schemeClr val="bg1"/>
                </a:solidFill>
                <a:sym typeface="+mn-ea"/>
              </a:rPr>
              <a:t>application lifecycle </a:t>
            </a:r>
            <a:r>
              <a:rPr lang="zh-CN" altLang="en-US">
                <a:solidFill>
                  <a:schemeClr val="bg1"/>
                </a:solidFill>
                <a:sym typeface="+mn-ea"/>
              </a:rPr>
              <a:t>的管理，方便服务的启动</a:t>
            </a:r>
            <a:r>
              <a:rPr lang="en-US" altLang="zh-CN">
                <a:solidFill>
                  <a:schemeClr val="bg1"/>
                </a:solidFill>
                <a:sym typeface="+mn-ea"/>
              </a:rPr>
              <a:t>/</a:t>
            </a:r>
            <a:r>
              <a:rPr lang="zh-CN" altLang="en-US">
                <a:solidFill>
                  <a:schemeClr val="bg1"/>
                </a:solidFill>
                <a:sym typeface="+mn-ea"/>
              </a:rPr>
              <a:t>停止等。我们 </a:t>
            </a:r>
            <a:r>
              <a:rPr lang="en-US" altLang="zh-CN">
                <a:solidFill>
                  <a:schemeClr val="bg1"/>
                </a:solidFill>
                <a:sym typeface="+mn-ea"/>
                <a:hlinkClick r:id="rId1" action="ppaction://hlinkfile"/>
              </a:rPr>
              <a:t>go-kratos</a:t>
            </a:r>
            <a:r>
              <a:rPr lang="en-US" altLang="zh-CN">
                <a:solidFill>
                  <a:schemeClr val="bg1"/>
                </a:solidFill>
                <a:sym typeface="+mn-ea"/>
              </a:rPr>
              <a:t> kit </a:t>
            </a:r>
            <a:r>
              <a:rPr lang="zh-CN" altLang="en-US">
                <a:solidFill>
                  <a:schemeClr val="bg1"/>
                </a:solidFill>
                <a:sym typeface="+mn-ea"/>
              </a:rPr>
              <a:t>库也按照类似的思路做了应用的生命周期托管。</a:t>
            </a:r>
            <a:endParaRPr lang="zh-CN" altLang="en-US">
              <a:solidFill>
                <a:schemeClr val="bg1"/>
              </a:solidFill>
              <a:sym typeface="+mn-ea"/>
            </a:endParaRPr>
          </a:p>
          <a:p>
            <a:pPr marL="571500" indent="-571500">
              <a:buFont typeface="Arial" panose="020B0604020202020204" pitchFamily="34" charset="0"/>
              <a:buChar char="•"/>
            </a:pPr>
            <a:r>
              <a:rPr lang="zh-CN" altLang="en-US" sz="3600" i="1">
                <a:solidFill>
                  <a:schemeClr val="accent1"/>
                </a:solidFill>
                <a:sym typeface="+mn-ea"/>
              </a:rPr>
              <a:t>应用的信息</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服务的 </a:t>
            </a:r>
            <a:r>
              <a:rPr lang="en-US" altLang="zh-CN" sz="3600" i="1">
                <a:solidFill>
                  <a:schemeClr val="accent1"/>
                </a:solidFill>
                <a:sym typeface="+mn-ea"/>
              </a:rPr>
              <a:t>start/stop</a:t>
            </a:r>
            <a:endParaRPr lang="en-US" altLang="zh-CN"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信号处理</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服务注册</a:t>
            </a:r>
            <a:endParaRPr lang="zh-CN" altLang="en-US" sz="3600" i="1">
              <a:solidFill>
                <a:schemeClr val="accent1"/>
              </a:solidFill>
              <a:sym typeface="+mn-ea"/>
            </a:endParaRPr>
          </a:p>
          <a:p>
            <a:pPr>
              <a:buFont typeface="Arial" panose="020B0604020202020204" pitchFamily="34" charset="0"/>
            </a:pPr>
            <a:endParaRPr lang="zh-CN" altLang="en-US"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kit </a:t>
            </a:r>
            <a:r>
              <a:rPr lang="zh-CN" altLang="en-US" sz="3600" i="1">
                <a:solidFill>
                  <a:schemeClr val="accent1"/>
                </a:solidFill>
                <a:sym typeface="+mn-ea"/>
              </a:rPr>
              <a:t>的使用者可以非常方便的对整个 </a:t>
            </a:r>
            <a:r>
              <a:rPr lang="en-US" altLang="zh-CN" sz="3600" i="1">
                <a:solidFill>
                  <a:schemeClr val="accent1"/>
                </a:solidFill>
                <a:sym typeface="+mn-ea"/>
              </a:rPr>
              <a:t>application </a:t>
            </a:r>
            <a:r>
              <a:rPr lang="zh-CN" altLang="en-US" sz="3600" i="1">
                <a:solidFill>
                  <a:schemeClr val="accent1"/>
                </a:solidFill>
                <a:sym typeface="+mn-ea"/>
              </a:rPr>
              <a:t>级别的资源进行托管，</a:t>
            </a:r>
            <a:r>
              <a:rPr lang="en-US" altLang="zh-CN" sz="3600" i="1">
                <a:solidFill>
                  <a:schemeClr val="accent1"/>
                </a:solidFill>
                <a:sym typeface="+mn-ea"/>
              </a:rPr>
              <a:t>kratos </a:t>
            </a:r>
            <a:r>
              <a:rPr lang="zh-CN" altLang="en-US" sz="3600" i="1">
                <a:solidFill>
                  <a:schemeClr val="accent1"/>
                </a:solidFill>
                <a:sym typeface="+mn-ea"/>
              </a:rPr>
              <a:t>中使用了 </a:t>
            </a:r>
            <a:r>
              <a:rPr lang="en-US" altLang="zh-CN" sz="3600" i="1">
                <a:solidFill>
                  <a:schemeClr val="accent1"/>
                </a:solidFill>
                <a:sym typeface="+mn-ea"/>
              </a:rPr>
              <a:t>errgroup + functional options </a:t>
            </a:r>
            <a:r>
              <a:rPr lang="zh-CN" altLang="en-US" sz="3600" i="1">
                <a:solidFill>
                  <a:schemeClr val="accent1"/>
                </a:solidFill>
                <a:sym typeface="+mn-ea"/>
              </a:rPr>
              <a:t>的方式进行了设计。</a:t>
            </a:r>
            <a:endParaRPr lang="zh-CN" altLang="en-US" sz="3600" i="1">
              <a:solidFill>
                <a:schemeClr val="accent1"/>
              </a:solidFill>
              <a:sym typeface="+mn-ea"/>
            </a:endParaRPr>
          </a:p>
        </p:txBody>
      </p:sp>
      <p:pic>
        <p:nvPicPr>
          <p:cNvPr id="2" name="图片 1"/>
          <p:cNvPicPr>
            <a:picLocks noChangeAspect="1"/>
          </p:cNvPicPr>
          <p:nvPr/>
        </p:nvPicPr>
        <p:blipFill>
          <a:blip r:embed="rId2"/>
          <a:stretch>
            <a:fillRect/>
          </a:stretch>
        </p:blipFill>
        <p:spPr>
          <a:xfrm>
            <a:off x="13145770" y="2536825"/>
            <a:ext cx="10379075" cy="1061212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259965" y="2754073"/>
            <a:ext cx="9217025" cy="10222230"/>
          </a:xfrm>
        </p:spPr>
        <p:txBody>
          <a:bodyPr anchor="t" anchorCtr="0">
            <a:noAutofit/>
          </a:bodyPr>
          <a:lstStyle/>
          <a:p>
            <a:pPr>
              <a:buFont typeface="Arial" panose="020B060402020202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生命周期管理，会导致最常见的问题，就是在服务关闭时候，有一些事件丢失。</a:t>
            </a:r>
            <a:endParaRPr lang="zh-CN" altLang="en-US">
              <a:solidFill>
                <a:schemeClr val="bg1"/>
              </a:solidFill>
              <a:sym typeface="+mn-ea"/>
            </a:endParaRPr>
          </a:p>
        </p:txBody>
      </p:sp>
      <p:pic>
        <p:nvPicPr>
          <p:cNvPr id="2" name="图片 1"/>
          <p:cNvPicPr>
            <a:picLocks noChangeAspect="1"/>
          </p:cNvPicPr>
          <p:nvPr/>
        </p:nvPicPr>
        <p:blipFill>
          <a:blip r:embed="rId1"/>
          <a:stretch>
            <a:fillRect/>
          </a:stretch>
        </p:blipFill>
        <p:spPr>
          <a:xfrm>
            <a:off x="11679555" y="2164080"/>
            <a:ext cx="12122785" cy="3689350"/>
          </a:xfrm>
          <a:prstGeom prst="rect">
            <a:avLst/>
          </a:prstGeom>
        </p:spPr>
      </p:pic>
      <p:pic>
        <p:nvPicPr>
          <p:cNvPr id="3" name="图片 2"/>
          <p:cNvPicPr>
            <a:picLocks noChangeAspect="1"/>
          </p:cNvPicPr>
          <p:nvPr/>
        </p:nvPicPr>
        <p:blipFill>
          <a:blip r:embed="rId2"/>
          <a:stretch>
            <a:fillRect/>
          </a:stretch>
        </p:blipFill>
        <p:spPr>
          <a:xfrm>
            <a:off x="12186920" y="6177915"/>
            <a:ext cx="11108690" cy="709612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19998690" cy="10222230"/>
          </a:xfrm>
        </p:spPr>
        <p:txBody>
          <a:bodyPr anchor="t" anchorCtr="0">
            <a:noAutofit/>
          </a:bodyPr>
          <a:lstStyle/>
          <a:p>
            <a:pPr>
              <a:buFont typeface="Arial" panose="020B060402020202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endParaRPr lang="en-US" altLang="zh-CN">
              <a:solidFill>
                <a:schemeClr val="bg1"/>
              </a:solidFill>
              <a:sym typeface="+mn-ea"/>
            </a:endParaRPr>
          </a:p>
        </p:txBody>
      </p:sp>
      <p:pic>
        <p:nvPicPr>
          <p:cNvPr id="4" name="图片 3"/>
          <p:cNvPicPr>
            <a:picLocks noChangeAspect="1"/>
          </p:cNvPicPr>
          <p:nvPr/>
        </p:nvPicPr>
        <p:blipFill>
          <a:blip r:embed="rId1"/>
          <a:stretch>
            <a:fillRect/>
          </a:stretch>
        </p:blipFill>
        <p:spPr>
          <a:xfrm>
            <a:off x="2673350" y="3667125"/>
            <a:ext cx="8992235" cy="3683000"/>
          </a:xfrm>
          <a:prstGeom prst="rect">
            <a:avLst/>
          </a:prstGeom>
        </p:spPr>
      </p:pic>
      <p:pic>
        <p:nvPicPr>
          <p:cNvPr id="5" name="图片 4"/>
          <p:cNvPicPr>
            <a:picLocks noChangeAspect="1"/>
          </p:cNvPicPr>
          <p:nvPr/>
        </p:nvPicPr>
        <p:blipFill>
          <a:blip r:embed="rId2"/>
          <a:stretch>
            <a:fillRect/>
          </a:stretch>
        </p:blipFill>
        <p:spPr>
          <a:xfrm>
            <a:off x="11917680" y="3667125"/>
            <a:ext cx="10376535" cy="9004935"/>
          </a:xfrm>
          <a:prstGeom prst="rect">
            <a:avLst/>
          </a:prstGeom>
        </p:spPr>
      </p:pic>
      <p:pic>
        <p:nvPicPr>
          <p:cNvPr id="7" name="图片 6"/>
          <p:cNvPicPr>
            <a:picLocks noChangeAspect="1"/>
          </p:cNvPicPr>
          <p:nvPr/>
        </p:nvPicPr>
        <p:blipFill>
          <a:blip r:embed="rId3"/>
          <a:stretch>
            <a:fillRect/>
          </a:stretch>
        </p:blipFill>
        <p:spPr>
          <a:xfrm>
            <a:off x="2910205" y="7874635"/>
            <a:ext cx="8518525" cy="507936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accent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endParaRPr kumimoji="1" lang="en-US" altLang="zh-CN"/>
          </a:p>
        </p:txBody>
      </p:sp>
      <p:sp>
        <p:nvSpPr>
          <p:cNvPr id="13" name="文本占位符 12"/>
          <p:cNvSpPr>
            <a:spLocks noGrp="1"/>
          </p:cNvSpPr>
          <p:nvPr>
            <p:ph type="body" sz="quarter" idx="11"/>
          </p:nvPr>
        </p:nvSpPr>
        <p:spPr>
          <a:xfrm>
            <a:off x="2462530" y="2731770"/>
            <a:ext cx="9712325" cy="10222230"/>
          </a:xfrm>
        </p:spPr>
        <p:txBody>
          <a:bodyPr anchor="t" anchorCtr="0">
            <a:noAutofit/>
          </a:bodyPr>
          <a:lstStyle/>
          <a:p>
            <a:pPr>
              <a:buFont typeface="Arial" panose="020B060402020202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a:t>
            </a:r>
            <a:endParaRPr lang="zh-CN" altLang="en-US">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还有一点，一定要让写</a:t>
            </a:r>
            <a:r>
              <a:rPr lang="en-US" altLang="zh-CN">
                <a:solidFill>
                  <a:schemeClr val="bg1"/>
                </a:solidFill>
                <a:sym typeface="+mn-ea"/>
              </a:rPr>
              <a:t> channel </a:t>
            </a:r>
            <a:r>
              <a:rPr lang="zh-CN" altLang="en-US">
                <a:solidFill>
                  <a:schemeClr val="bg1"/>
                </a:solidFill>
                <a:sym typeface="+mn-ea"/>
              </a:rPr>
              <a:t>的人</a:t>
            </a:r>
            <a:r>
              <a:rPr lang="zh-CN" altLang="en-US">
                <a:solidFill>
                  <a:schemeClr val="bg1"/>
                </a:solidFill>
                <a:sym typeface="+mn-ea"/>
              </a:rPr>
              <a:t>决定</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什么时候关闭</a:t>
            </a:r>
            <a:r>
              <a:rPr lang="en-US" altLang="zh-CN">
                <a:solidFill>
                  <a:schemeClr val="bg1"/>
                </a:solidFill>
                <a:sym typeface="+mn-ea"/>
              </a:rPr>
              <a:t> channel</a:t>
            </a: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2495530" y="3237230"/>
            <a:ext cx="11509375" cy="9211310"/>
          </a:xfrm>
          <a:prstGeom prst="rect">
            <a:avLst/>
          </a:prstGeom>
        </p:spPr>
      </p:pic>
      <p:pic>
        <p:nvPicPr>
          <p:cNvPr id="3" name="图片 2"/>
          <p:cNvPicPr>
            <a:picLocks noChangeAspect="1"/>
          </p:cNvPicPr>
          <p:nvPr/>
        </p:nvPicPr>
        <p:blipFill>
          <a:blip r:embed="rId2"/>
          <a:stretch>
            <a:fillRect/>
          </a:stretch>
        </p:blipFill>
        <p:spPr>
          <a:xfrm>
            <a:off x="2462530" y="4300855"/>
            <a:ext cx="9525635" cy="21336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solidFill>
                  <a:schemeClr val="accent1"/>
                </a:solidFill>
              </a:rPr>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https://golang.org/ref/mem</a:t>
            </a:r>
            <a:endParaRPr>
              <a:sym typeface="+mn-ea"/>
            </a:endParaRPr>
          </a:p>
          <a:p>
            <a:pPr>
              <a:buFont typeface="Arial" panose="020B060402020202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20204" pitchFamily="34" charset="0"/>
            </a:pPr>
            <a:r>
              <a:rPr lang="en-US" altLang="zh-CN">
                <a:sym typeface="+mn-ea"/>
              </a:rPr>
              <a:t>Happen-Before</a:t>
            </a:r>
            <a:endParaRPr lang="zh-CN">
              <a:sym typeface="+mn-ea"/>
            </a:endParaRPr>
          </a:p>
          <a:p>
            <a:pPr>
              <a:buFont typeface="Arial" panose="020B060402020202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 goroutine 可能会看到不同的执行顺序。例如，一个goroutine 执行 a = 1;b = 2;，另一个 goroutine 可能看到 b 在 a 之前更新。如下两个线程，打印出来的结果可能会是</a:t>
            </a:r>
            <a:r>
              <a:rPr lang="en-US" altLang="zh-CN" sz="3600" i="1">
                <a:solidFill>
                  <a:schemeClr val="accent1"/>
                </a:solidFill>
                <a:sym typeface="+mn-ea"/>
              </a:rPr>
              <a:t> 0</a:t>
            </a:r>
            <a:r>
              <a:rPr lang="zh-CN" altLang="en-US" sz="3600" i="1">
                <a:solidFill>
                  <a:schemeClr val="accent1"/>
                </a:solidFill>
                <a:sym typeface="+mn-ea"/>
              </a:rPr>
              <a:t>，</a:t>
            </a:r>
            <a:r>
              <a:rPr lang="en-US" altLang="zh-CN" sz="3600" i="1">
                <a:solidFill>
                  <a:schemeClr val="accent1"/>
                </a:solidFill>
                <a:sym typeface="+mn-ea"/>
              </a:rPr>
              <a:t>0 | 0</a:t>
            </a:r>
            <a:r>
              <a:rPr lang="zh-CN" altLang="en-US" sz="3600" i="1">
                <a:solidFill>
                  <a:schemeClr val="accent1"/>
                </a:solidFill>
                <a:sym typeface="+mn-ea"/>
              </a:rPr>
              <a:t>，</a:t>
            </a:r>
            <a:r>
              <a:rPr lang="en-US" altLang="zh-CN" sz="3600" i="1">
                <a:solidFill>
                  <a:schemeClr val="accent1"/>
                </a:solidFill>
                <a:sym typeface="+mn-ea"/>
              </a:rPr>
              <a:t>1 | 1</a:t>
            </a:r>
            <a:r>
              <a:rPr lang="zh-CN" altLang="en-US" sz="3600" i="1">
                <a:solidFill>
                  <a:schemeClr val="accent1"/>
                </a:solidFill>
                <a:sym typeface="+mn-ea"/>
              </a:rPr>
              <a:t>，</a:t>
            </a:r>
            <a:r>
              <a:rPr lang="en-US" altLang="zh-CN" sz="3600" i="1">
                <a:solidFill>
                  <a:schemeClr val="accent1"/>
                </a:solidFill>
                <a:sym typeface="+mn-ea"/>
              </a:rPr>
              <a:t>0 | 1</a:t>
            </a:r>
            <a:r>
              <a:rPr lang="zh-CN" altLang="en-US" sz="3600" i="1">
                <a:solidFill>
                  <a:schemeClr val="accent1"/>
                </a:solidFill>
                <a:sym typeface="+mn-ea"/>
              </a:rPr>
              <a:t>，</a:t>
            </a:r>
            <a:r>
              <a:rPr lang="en-US" altLang="zh-CN" sz="3600" i="1">
                <a:solidFill>
                  <a:schemeClr val="accent1"/>
                </a:solidFill>
                <a:sym typeface="+mn-ea"/>
              </a:rPr>
              <a:t>1</a:t>
            </a:r>
            <a:endParaRPr lang="zh-CN">
              <a:sym typeface="+mn-ea"/>
            </a:endParaRPr>
          </a:p>
          <a:p>
            <a:pPr>
              <a:buFont typeface="Arial" panose="020B0604020202020204" pitchFamily="34" charset="0"/>
            </a:pPr>
            <a:endParaRPr lang="zh-CN">
              <a:sym typeface="+mn-ea"/>
            </a:endParaRPr>
          </a:p>
        </p:txBody>
      </p:sp>
      <p:pic>
        <p:nvPicPr>
          <p:cNvPr id="2" name="图片 1"/>
          <p:cNvPicPr>
            <a:picLocks noChangeAspect="1"/>
          </p:cNvPicPr>
          <p:nvPr/>
        </p:nvPicPr>
        <p:blipFill>
          <a:blip r:embed="rId1"/>
          <a:stretch>
            <a:fillRect/>
          </a:stretch>
        </p:blipFill>
        <p:spPr>
          <a:xfrm>
            <a:off x="5020945" y="8996045"/>
            <a:ext cx="14342745" cy="395795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zh-CN" sz="3600">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的性能，无所不用其极，各种手段都用上了，你可能听过不少，像流水线、分支预测等等。其中，为了提高读写内存的效率，会对读写指令进行重新排列，这就是所谓的内存重排，英文为 MemoryReordering。</a:t>
            </a:r>
            <a:endParaRPr lang="zh-CN" sz="3600">
              <a:sym typeface="+mn-ea"/>
            </a:endParaRPr>
          </a:p>
          <a:p>
            <a:pPr>
              <a:buFont typeface="Arial" panose="020B060402020202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a:sym typeface="+mn-ea"/>
            </a:endParaRPr>
          </a:p>
          <a:p>
            <a:pPr>
              <a:buFont typeface="Arial" panose="020B0604020202020204" pitchFamily="34" charset="0"/>
            </a:pPr>
            <a:endParaRPr lang="en-US" altLang="zh-CN" sz="3600" i="1">
              <a:solidFill>
                <a:schemeClr val="accent1"/>
              </a:solidFill>
              <a:sym typeface="+mn-ea"/>
            </a:endParaRPr>
          </a:p>
          <a:p>
            <a:pPr>
              <a:buFont typeface="Arial" panose="020B060402020202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20204" pitchFamily="34" charset="0"/>
            </a:pPr>
            <a:r>
              <a:rPr lang="zh-CN" altLang="en-US">
                <a:sym typeface="+mn-ea"/>
              </a:rPr>
              <a:t>左边大概率全都打印</a:t>
            </a:r>
            <a:r>
              <a:rPr lang="en-US" altLang="zh-CN">
                <a:sym typeface="+mn-ea"/>
              </a:rPr>
              <a:t> 1</a:t>
            </a:r>
            <a:r>
              <a:rPr lang="zh-CN" altLang="en-US">
                <a:sym typeface="+mn-ea"/>
              </a:rPr>
              <a:t>，右边大概率打印一组</a:t>
            </a:r>
            <a:r>
              <a:rPr lang="en-US" altLang="zh-CN">
                <a:sym typeface="+mn-ea"/>
              </a:rPr>
              <a:t>1</a:t>
            </a:r>
            <a:r>
              <a:rPr lang="zh-CN" altLang="en-US">
                <a:sym typeface="+mn-ea"/>
              </a:rPr>
              <a:t>之后，后续全都打印</a:t>
            </a:r>
            <a:r>
              <a:rPr lang="en-US" altLang="zh-CN">
                <a:sym typeface="+mn-ea"/>
              </a:rPr>
              <a:t> 0 .</a:t>
            </a:r>
            <a:endParaRPr lang="en-US" altLang="zh-CN">
              <a:sym typeface="+mn-ea"/>
            </a:endParaRPr>
          </a:p>
          <a:p>
            <a:pPr>
              <a:buFont typeface="Arial" panose="020B0604020202020204" pitchFamily="34" charset="0"/>
            </a:pPr>
            <a:r>
              <a:rPr lang="en-US" altLang="zh-CN" sz="3600" i="1">
                <a:solidFill>
                  <a:schemeClr val="accent2"/>
                </a:solidFill>
                <a:sym typeface="+mn-ea"/>
              </a:rPr>
              <a:t>在多核心场景下</a:t>
            </a:r>
            <a:r>
              <a:rPr lang="zh-CN" altLang="en-US" sz="3600" i="1">
                <a:solidFill>
                  <a:schemeClr val="accent2"/>
                </a:solidFill>
                <a:sym typeface="+mn-ea"/>
              </a:rPr>
              <a:t>，</a:t>
            </a:r>
            <a:r>
              <a:rPr lang="en-US" altLang="zh-CN" sz="3600" i="1">
                <a:solidFill>
                  <a:schemeClr val="accent2"/>
                </a:solidFill>
                <a:sym typeface="+mn-ea"/>
              </a:rPr>
              <a:t>没有办法轻易地判断两段程序是“等价”的。</a:t>
            </a:r>
            <a:endParaRPr lang="en-US" altLang="zh-CN" sz="3600" i="1">
              <a:solidFill>
                <a:schemeClr val="accent2"/>
              </a:solidFill>
              <a:sym typeface="+mn-ea"/>
            </a:endParaRPr>
          </a:p>
        </p:txBody>
      </p:sp>
      <p:pic>
        <p:nvPicPr>
          <p:cNvPr id="3" name="图片 2"/>
          <p:cNvPicPr>
            <a:picLocks noChangeAspect="1"/>
          </p:cNvPicPr>
          <p:nvPr/>
        </p:nvPicPr>
        <p:blipFill>
          <a:blip r:embed="rId1"/>
          <a:stretch>
            <a:fillRect/>
          </a:stretch>
        </p:blipFill>
        <p:spPr>
          <a:xfrm>
            <a:off x="3633470" y="6719570"/>
            <a:ext cx="7679055" cy="2832100"/>
          </a:xfrm>
          <a:prstGeom prst="rect">
            <a:avLst/>
          </a:prstGeom>
        </p:spPr>
      </p:pic>
      <p:pic>
        <p:nvPicPr>
          <p:cNvPr id="4" name="图片 3"/>
          <p:cNvPicPr>
            <a:picLocks noChangeAspect="1"/>
          </p:cNvPicPr>
          <p:nvPr/>
        </p:nvPicPr>
        <p:blipFill>
          <a:blip r:embed="rId2"/>
          <a:stretch>
            <a:fillRect/>
          </a:stretch>
        </p:blipFill>
        <p:spPr>
          <a:xfrm>
            <a:off x="11917045" y="6715125"/>
            <a:ext cx="7395210" cy="2836545"/>
          </a:xfrm>
          <a:prstGeom prst="rect">
            <a:avLst/>
          </a:prstGeom>
        </p:spPr>
      </p:pic>
      <p:pic>
        <p:nvPicPr>
          <p:cNvPr id="5" name="图片 4"/>
          <p:cNvPicPr>
            <a:picLocks noChangeAspect="1"/>
          </p:cNvPicPr>
          <p:nvPr/>
        </p:nvPicPr>
        <p:blipFill>
          <a:blip r:embed="rId3"/>
          <a:stretch>
            <a:fillRect/>
          </a:stretch>
        </p:blipFill>
        <p:spPr>
          <a:xfrm>
            <a:off x="13752830" y="10354945"/>
            <a:ext cx="3723005" cy="92456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2462529" y="2731770"/>
            <a:ext cx="2048446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现代 CPU 为了“抚平” 内核、内存、硬盘之间的速度差异，搞出了各种策略，例如三级缓存等。为了让 (2) 不必等待 (1) 的执行“效果”可见之后才能执行，我们可以把 (1) 的效果保存到 store buffer：</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1437005" y="4900295"/>
            <a:ext cx="7621270" cy="7543800"/>
          </a:xfrm>
          <a:prstGeom prst="rect">
            <a:avLst/>
          </a:prstGeom>
        </p:spPr>
      </p:pic>
      <p:pic>
        <p:nvPicPr>
          <p:cNvPr id="7" name="图片 6"/>
          <p:cNvPicPr>
            <a:picLocks noChangeAspect="1"/>
          </p:cNvPicPr>
          <p:nvPr/>
        </p:nvPicPr>
        <p:blipFill>
          <a:blip r:embed="rId2"/>
          <a:stretch>
            <a:fillRect/>
          </a:stretch>
        </p:blipFill>
        <p:spPr>
          <a:xfrm>
            <a:off x="10008235" y="4865370"/>
            <a:ext cx="7841615" cy="7543165"/>
          </a:xfrm>
          <a:prstGeom prst="rect">
            <a:avLst/>
          </a:prstGeom>
        </p:spPr>
      </p:pic>
      <p:pic>
        <p:nvPicPr>
          <p:cNvPr id="8" name="图片 7"/>
          <p:cNvPicPr>
            <a:picLocks noChangeAspect="1"/>
          </p:cNvPicPr>
          <p:nvPr/>
        </p:nvPicPr>
        <p:blipFill>
          <a:blip r:embed="rId3"/>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endParaRPr kumimoji="1" lang="en-US" altLang="zh-CN"/>
          </a:p>
        </p:txBody>
      </p:sp>
      <p:sp>
        <p:nvSpPr>
          <p:cNvPr id="13" name="文本占位符 12"/>
          <p:cNvSpPr>
            <a:spLocks noGrp="1"/>
          </p:cNvSpPr>
          <p:nvPr>
            <p:ph type="body" sz="quarter" idx="11"/>
          </p:nvPr>
        </p:nvSpPr>
        <p:spPr>
          <a:xfrm>
            <a:off x="1793457"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先执行 (1) 和 (3)，将他们直接写入 store buffer，接着执行 (2) 和 (4)。</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奇迹</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要发生了：(2) 看了下 store buffer，并没有发现有 B 的值，于是从 Memory 读出了 0，(4) 同样从 Memory 读出了 0。最后，打印出了 00。</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sym typeface="+mn-ea"/>
              </a:rPr>
              <a:t>因此，对于多线程的程序，所有的 CPU 都会提供</a:t>
            </a:r>
            <a:r>
              <a:rPr lang="zh-CN" altLang="en-US" sz="3600" i="1">
                <a:solidFill>
                  <a:schemeClr val="accent1"/>
                </a:solidFill>
                <a:sym typeface="+mn-ea"/>
              </a:rPr>
              <a:t>“</a:t>
            </a:r>
            <a:r>
              <a:rPr lang="en-US" altLang="zh-CN" sz="3600" i="1">
                <a:solidFill>
                  <a:schemeClr val="accent1"/>
                </a:solidFill>
                <a:sym typeface="+mn-ea"/>
              </a:rPr>
              <a:t>锁</a:t>
            </a:r>
            <a:r>
              <a:rPr lang="zh-CN" altLang="en-US" sz="3600" i="1">
                <a:solidFill>
                  <a:schemeClr val="accent1"/>
                </a:solidFill>
                <a:sym typeface="+mn-ea"/>
              </a:rPr>
              <a:t>”</a:t>
            </a:r>
            <a:r>
              <a:rPr lang="en-US" altLang="zh-CN" sz="3600" i="1">
                <a:solidFill>
                  <a:schemeClr val="accent1"/>
                </a:solidFill>
                <a:sym typeface="+mn-ea"/>
              </a:rPr>
              <a:t>支持，称之为 barrier，或者 fence。它要求：barrier 指令要求所有对内存的操作都必须要</a:t>
            </a:r>
            <a:r>
              <a:rPr lang="zh-CN" altLang="en-US" sz="3600" i="1">
                <a:solidFill>
                  <a:schemeClr val="accent1"/>
                </a:solidFill>
                <a:sym typeface="+mn-ea"/>
              </a:rPr>
              <a:t>“</a:t>
            </a:r>
            <a:r>
              <a:rPr lang="en-US" altLang="zh-CN" sz="3600" i="1">
                <a:solidFill>
                  <a:schemeClr val="accent1"/>
                </a:solidFill>
                <a:sym typeface="+mn-ea"/>
              </a:rPr>
              <a:t>扩散</a:t>
            </a:r>
            <a:r>
              <a:rPr lang="zh-CN" altLang="en-US" sz="3600" i="1">
                <a:solidFill>
                  <a:schemeClr val="accent1"/>
                </a:solidFill>
                <a:sym typeface="+mn-ea"/>
              </a:rPr>
              <a:t>”</a:t>
            </a:r>
            <a:r>
              <a:rPr lang="en-US" altLang="zh-CN" sz="3600" i="1">
                <a:solidFill>
                  <a:schemeClr val="accent1"/>
                </a:solidFill>
                <a:sym typeface="+mn-ea"/>
              </a:rPr>
              <a:t>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20204" pitchFamily="34" charset="0"/>
            </a:pPr>
            <a:endParaRPr lang="en-US" altLang="zh-CN">
              <a:solidFill>
                <a:schemeClr val="bg1"/>
              </a:solidFill>
              <a:sym typeface="+mn-ea"/>
            </a:endParaRPr>
          </a:p>
          <a:p>
            <a:pPr>
              <a:buFont typeface="Arial" panose="020B0604020202020204" pitchFamily="34" charset="0"/>
            </a:pPr>
            <a:r>
              <a:rPr lang="zh-CN" altLang="en-US">
                <a:solidFill>
                  <a:schemeClr val="bg1"/>
                </a:solidFill>
                <a:sym typeface="+mn-ea"/>
              </a:rPr>
              <a:t>永远不要假设程序的执行顺序！</a:t>
            </a:r>
            <a:br>
              <a:rPr lang="zh-CN" altLang="en-US">
                <a:solidFill>
                  <a:schemeClr val="bg1"/>
                </a:solidFill>
                <a:sym typeface="+mn-ea"/>
              </a:rPr>
            </a:br>
            <a:r>
              <a:rPr lang="zh-CN" altLang="en-US">
                <a:solidFill>
                  <a:schemeClr val="bg1"/>
                </a:solidFill>
                <a:sym typeface="+mn-ea"/>
              </a:rPr>
              <a:t>发生内存重排或者指令重排之后，执行顺序是完全不可知的！所以一定要做好</a:t>
            </a:r>
            <a:r>
              <a:rPr lang="zh-CN" altLang="en-US">
                <a:solidFill>
                  <a:schemeClr val="bg1"/>
                </a:solidFill>
                <a:sym typeface="+mn-ea"/>
              </a:rPr>
              <a:t>安全机制！</a:t>
            </a:r>
            <a:endParaRPr lang="zh-CN" altLang="en-US">
              <a:solidFill>
                <a:schemeClr val="bg1"/>
              </a:solidFill>
              <a:sym typeface="+mn-ea"/>
            </a:endParaRPr>
          </a:p>
        </p:txBody>
      </p:sp>
      <p:pic>
        <p:nvPicPr>
          <p:cNvPr id="3" name="图片 2"/>
          <p:cNvPicPr>
            <a:picLocks noChangeAspect="1"/>
          </p:cNvPicPr>
          <p:nvPr/>
        </p:nvPicPr>
        <p:blipFill>
          <a:blip r:embed="rId1"/>
          <a:stretch>
            <a:fillRect/>
          </a:stretch>
        </p:blipFill>
        <p:spPr>
          <a:xfrm>
            <a:off x="13731875" y="3084195"/>
            <a:ext cx="10163810" cy="951738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sz="3600">
                <a:sym typeface="+mn-ea"/>
              </a:rPr>
              <a:t>为了说明读和写的必要条件，我们定义了先行发生</a:t>
            </a:r>
            <a:r>
              <a:rPr lang="zh-CN" altLang="en-US" sz="3600">
                <a:sym typeface="+mn-ea"/>
              </a:rPr>
              <a:t>（</a:t>
            </a:r>
            <a:r>
              <a:rPr sz="3600">
                <a:sym typeface="+mn-ea"/>
              </a:rPr>
              <a:t>Happens Before</a:t>
            </a:r>
            <a:r>
              <a:rPr lang="zh-CN" altLang="en-US" sz="3600">
                <a:sym typeface="+mn-ea"/>
              </a:rPr>
              <a:t>）</a:t>
            </a:r>
            <a:r>
              <a:rPr lang="zh-CN" sz="3600">
                <a:sym typeface="+mn-ea"/>
              </a:rPr>
              <a:t>。</a:t>
            </a:r>
            <a:r>
              <a:rPr sz="3600">
                <a:sym typeface="+mn-ea"/>
              </a:rPr>
              <a:t>如果事件 e1 发生在 e2 前，我们可以说 e2 发生在 e1 后。如果 e1不发生在 e2 前也不发生在 e2 后，我们就说 e1 和 e2 是并发的。</a:t>
            </a:r>
            <a:endParaRPr sz="3600">
              <a:sym typeface="+mn-ea"/>
            </a:endParaRPr>
          </a:p>
          <a:p>
            <a:pPr>
              <a:buFont typeface="Arial" panose="020B060402020202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sz="3600">
              <a:sym typeface="+mn-ea"/>
            </a:endParaRPr>
          </a:p>
          <a:p>
            <a:pPr>
              <a:buFont typeface="Arial" panose="020B0604020202020204" pitchFamily="34" charset="0"/>
            </a:pPr>
            <a:r>
              <a:rPr sz="3600">
                <a:sym typeface="+mn-ea"/>
              </a:rPr>
              <a:t>当下面条件满足时，对变量 v 的读操作 r 是被允许看到对 v 的写操作 w 的：</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r 不先行发生于 w</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在 w 后 r 前没有对 v 的其他写操作</a:t>
            </a:r>
            <a:endParaRPr sz="3600">
              <a:sym typeface="+mn-ea"/>
            </a:endParaRPr>
          </a:p>
          <a:p>
            <a:pPr>
              <a:buFont typeface="Arial" panose="020B0604020202020204" pitchFamily="34" charset="0"/>
            </a:pPr>
            <a:r>
              <a:rPr sz="3600">
                <a:sym typeface="+mn-ea"/>
              </a:rPr>
              <a:t>为了保证对变量 v 的读操作 r 看到对 v 的写操作 w</a:t>
            </a:r>
            <a:r>
              <a:rPr lang="zh-CN" sz="3600">
                <a:sym typeface="+mn-ea"/>
              </a:rPr>
              <a:t>，</a:t>
            </a:r>
            <a:r>
              <a:rPr sz="3600">
                <a:sym typeface="+mn-ea"/>
              </a:rPr>
              <a:t>要确保 w 是 r 允许看到的唯一写操作。即当下面条件满足时，r 被保证看到 w：</a:t>
            </a:r>
            <a:endParaRPr sz="3600">
              <a:sym typeface="+mn-ea"/>
            </a:endParaRPr>
          </a:p>
          <a:p>
            <a:pPr marL="742950" indent="-742950">
              <a:buFont typeface="Arial" panose="020B0604020202020204" pitchFamily="34" charset="0"/>
              <a:buAutoNum type="arabicPeriod"/>
            </a:pPr>
            <a:r>
              <a:rPr sz="3600" i="1">
                <a:solidFill>
                  <a:schemeClr val="accent1"/>
                </a:solidFill>
                <a:sym typeface="+mn-ea"/>
              </a:rPr>
              <a:t>w 先行发生于 r</a:t>
            </a:r>
            <a:endParaRPr sz="3600" i="1">
              <a:solidFill>
                <a:schemeClr val="accent1"/>
              </a:solidFill>
              <a:sym typeface="+mn-ea"/>
            </a:endParaRPr>
          </a:p>
          <a:p>
            <a:pPr marL="742950" indent="-742950">
              <a:buFont typeface="Arial" panose="020B0604020202020204" pitchFamily="34" charset="0"/>
              <a:buAutoNum type="arabicPeriod"/>
            </a:pPr>
            <a:r>
              <a:rPr sz="3600" i="1">
                <a:solidFill>
                  <a:schemeClr val="accent1"/>
                </a:solidFill>
                <a:sym typeface="+mn-ea"/>
              </a:rPr>
              <a:t>其他对共享变量 v 的写操作要么在 w 前，要么在 r 后。</a:t>
            </a:r>
            <a:endParaRPr sz="3600">
              <a:sym typeface="+mn-ea"/>
            </a:endParaRPr>
          </a:p>
          <a:p>
            <a:pPr>
              <a:buFont typeface="Arial" panose="020B0604020202020204" pitchFamily="34" charset="0"/>
            </a:pPr>
            <a:endParaRPr sz="3600">
              <a:sym typeface="+mn-ea"/>
            </a:endParaRPr>
          </a:p>
          <a:p>
            <a:pPr>
              <a:buFont typeface="Arial" panose="020B0604020202020204" pitchFamily="34" charset="0"/>
            </a:pPr>
            <a:r>
              <a:rPr sz="3600" i="1">
                <a:solidFill>
                  <a:schemeClr val="accent2"/>
                </a:solidFill>
                <a:sym typeface="+mn-ea"/>
              </a:rPr>
              <a:t>这一对条件比前面的条件更严格，需要没有其他写操作与 w 或 r 并发发生。</a:t>
            </a:r>
            <a:endParaRPr sz="3600">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单</a:t>
            </a:r>
            <a:r>
              <a:rPr lang="zh-CN">
                <a:sym typeface="+mn-ea"/>
              </a:rPr>
              <a:t>个</a:t>
            </a:r>
            <a:r>
              <a:rPr>
                <a:sym typeface="+mn-ea"/>
              </a:rPr>
              <a:t> goroutine 中没有并发，所以上面两个定义是相同的：</a:t>
            </a:r>
            <a:endParaRPr>
              <a:sym typeface="+mn-ea"/>
            </a:endParaRPr>
          </a:p>
          <a:p>
            <a:pPr>
              <a:buFont typeface="Arial" panose="020B0604020202020204" pitchFamily="34" charset="0"/>
            </a:pPr>
            <a:r>
              <a:rPr>
                <a:sym typeface="+mn-ea"/>
              </a:rPr>
              <a:t>读操作 r 看到最近一次的写操作 w 写入 v 的值。</a:t>
            </a:r>
            <a:endParaRPr>
              <a:sym typeface="+mn-ea"/>
            </a:endParaRPr>
          </a:p>
          <a:p>
            <a:pPr>
              <a:buFont typeface="Arial" panose="020B0604020202020204" pitchFamily="34" charset="0"/>
            </a:pPr>
            <a:r>
              <a:rPr>
                <a:sym typeface="+mn-ea"/>
              </a:rPr>
              <a:t>当多个 goroutine 访问共享变量 v 时，它们必须使用同步事件来建立先行发生这一条件来保证读操作能看到需要的写操作。 </a:t>
            </a:r>
            <a:endParaRPr>
              <a:sym typeface="+mn-ea"/>
            </a:endParaRPr>
          </a:p>
          <a:p>
            <a:pPr marL="571500" indent="-571500">
              <a:buFont typeface="Arial" panose="020B0604020202020204" pitchFamily="34" charset="0"/>
              <a:buChar char="•"/>
            </a:pPr>
            <a:r>
              <a:rPr sz="3600" i="1">
                <a:solidFill>
                  <a:schemeClr val="accent1"/>
                </a:solidFill>
                <a:sym typeface="+mn-ea"/>
              </a:rPr>
              <a:t>对变量 v 的零值初始化在内存模型中表现的与写操作相同。</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a:t>
            </a:r>
            <a:r>
              <a:rPr lang="zh-CN" altLang="en-US" sz="3600" i="1">
                <a:solidFill>
                  <a:schemeClr val="accent1"/>
                </a:solidFill>
                <a:sym typeface="+mn-ea"/>
              </a:rPr>
              <a:t> </a:t>
            </a:r>
            <a:r>
              <a:rPr sz="3600" i="1">
                <a:solidFill>
                  <a:schemeClr val="accent1"/>
                </a:solidFill>
                <a:sym typeface="+mn-ea"/>
              </a:rPr>
              <a:t>的变量的操作。</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a:solidFill>
                  <a:schemeClr val="bg1"/>
                </a:solidFill>
                <a:sym typeface="+mn-ea"/>
              </a:rPr>
              <a:t>https://www.jianshu.com/p/5e44168f47a3</a:t>
            </a:r>
            <a:endParaRPr>
              <a:solidFill>
                <a:schemeClr val="bg1"/>
              </a:solidFill>
              <a:sym typeface="+mn-ea"/>
            </a:endParaRPr>
          </a:p>
          <a:p>
            <a:pPr>
              <a:buFont typeface="Arial" panose="020B0604020202020204" pitchFamily="34" charset="0"/>
            </a:pPr>
            <a:endParaRPr>
              <a:solidFill>
                <a:schemeClr val="bg1"/>
              </a:solidFill>
              <a:sym typeface="+mn-ea"/>
            </a:endParaRPr>
          </a:p>
          <a:p>
            <a:pPr>
              <a:buFont typeface="Arial" panose="020B0604020202020204" pitchFamily="34" charset="0"/>
            </a:pPr>
            <a:r>
              <a:rPr lang="en-US">
                <a:solidFill>
                  <a:schemeClr val="bg1"/>
                </a:solidFill>
                <a:sym typeface="+mn-ea"/>
              </a:rPr>
              <a:t>interface </a:t>
            </a:r>
            <a:r>
              <a:rPr lang="zh-CN" altLang="en-US">
                <a:solidFill>
                  <a:schemeClr val="bg1"/>
                </a:solidFill>
                <a:sym typeface="+mn-ea"/>
              </a:rPr>
              <a:t>的赋值不是原子的，有可能赋值到一半就出错</a:t>
            </a:r>
            <a:r>
              <a:rPr lang="zh-CN" altLang="en-US">
                <a:solidFill>
                  <a:schemeClr val="bg1"/>
                </a:solidFill>
                <a:sym typeface="+mn-ea"/>
              </a:rPr>
              <a:t>了。</a:t>
            </a:r>
            <a:endParaRPr lang="zh-CN" altLang="en-US">
              <a:solidFill>
                <a:schemeClr val="bg1"/>
              </a:solidFill>
              <a:sym typeface="+mn-ea"/>
            </a:endParaRPr>
          </a:p>
          <a:p>
            <a:pPr>
              <a:buFont typeface="Arial" panose="020B0604020202020204" pitchFamily="34" charset="0"/>
            </a:pPr>
            <a:r>
              <a:rPr lang="zh-CN" altLang="en-US">
                <a:solidFill>
                  <a:schemeClr val="bg1"/>
                </a:solidFill>
                <a:sym typeface="+mn-ea"/>
              </a:rPr>
              <a:t>这种情况下可以考虑使用</a:t>
            </a:r>
            <a:r>
              <a:rPr lang="en-US" altLang="zh-CN">
                <a:solidFill>
                  <a:schemeClr val="bg1"/>
                </a:solidFill>
                <a:sym typeface="+mn-ea"/>
              </a:rPr>
              <a:t> atomic.load</a:t>
            </a:r>
            <a:endParaRPr lang="en-US" altLang="zh-CN">
              <a:solidFill>
                <a:schemeClr val="bg1"/>
              </a:solidFill>
              <a:sym typeface="+mn-ea"/>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solidFill>
                  <a:schemeClr val="accent1"/>
                </a:solidFill>
              </a:rPr>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t>References</a:t>
            </a:r>
            <a:endParaRPr kumimoji="1"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0269200" cy="1310640"/>
          </a:xfrm>
        </p:spPr>
        <p:txBody>
          <a:bodyPr>
            <a:normAutofit fontScale="90000"/>
          </a:bodyPr>
          <a:lstStyle/>
          <a:p>
            <a:r>
              <a:rPr kumimoji="1" lang="en-US" altLang="zh-CN"/>
              <a:t>Share Memory By Communicating - </a:t>
            </a:r>
            <a:r>
              <a:rPr kumimoji="1" lang="zh-CN" altLang="en-US"/>
              <a:t>通过通信共享内存</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sym typeface="+mn-ea"/>
              </a:rPr>
              <a:t>传统的线程模型</a:t>
            </a:r>
            <a:r>
              <a:rPr lang="zh-CN" altLang="en-US" sz="3600">
                <a:solidFill>
                  <a:schemeClr val="bg1"/>
                </a:solidFill>
                <a:sym typeface="+mn-ea"/>
              </a:rPr>
              <a:t>（</a:t>
            </a:r>
            <a:r>
              <a:rPr lang="en-US" altLang="zh-CN" sz="3600">
                <a:solidFill>
                  <a:schemeClr val="bg1"/>
                </a:solidFill>
                <a:sym typeface="+mn-ea"/>
              </a:rPr>
              <a:t>通常在编写 Java、C++ 和Python 程序时使用</a:t>
            </a:r>
            <a:r>
              <a:rPr lang="zh-CN" altLang="en-US" sz="3600">
                <a:solidFill>
                  <a:schemeClr val="bg1"/>
                </a:solidFill>
                <a:sym typeface="+mn-ea"/>
              </a:rPr>
              <a:t>）</a:t>
            </a:r>
            <a:r>
              <a:rPr lang="en-US" altLang="zh-CN" sz="3600">
                <a:solidFill>
                  <a:schemeClr val="bg1"/>
                </a:solidFill>
                <a:sym typeface="+mn-ea"/>
              </a:rPr>
              <a:t>程序员在线程之间通信</a:t>
            </a:r>
            <a:r>
              <a:rPr lang="zh-CN" altLang="en-US" sz="3600">
                <a:solidFill>
                  <a:schemeClr val="bg1"/>
                </a:solidFill>
                <a:sym typeface="+mn-ea"/>
              </a:rPr>
              <a:t>需要</a:t>
            </a:r>
            <a:r>
              <a:rPr lang="en-US" altLang="zh-CN" sz="3600">
                <a:solidFill>
                  <a:schemeClr val="bg1"/>
                </a:solidFill>
                <a:sym typeface="+mn-ea"/>
              </a:rPr>
              <a:t>使用共享内存。通常，共享数据结构由锁保护，线程将争用这些锁来访问数据。在某些情况下，通过使用线程安全的数据结构</a:t>
            </a:r>
            <a:r>
              <a:rPr lang="zh-CN" altLang="en-US" sz="3600">
                <a:solidFill>
                  <a:schemeClr val="bg1"/>
                </a:solidFill>
                <a:sym typeface="+mn-ea"/>
              </a:rPr>
              <a:t>（</a:t>
            </a:r>
            <a:r>
              <a:rPr lang="en-US" altLang="zh-CN" sz="3600">
                <a:solidFill>
                  <a:schemeClr val="bg1"/>
                </a:solidFill>
                <a:sym typeface="+mn-ea"/>
              </a:rPr>
              <a:t>如 Python 的Queue</a:t>
            </a:r>
            <a:r>
              <a:rPr lang="zh-CN" altLang="en-US" sz="3600">
                <a:solidFill>
                  <a:schemeClr val="bg1"/>
                </a:solidFill>
                <a:sym typeface="+mn-ea"/>
              </a:rPr>
              <a:t>），</a:t>
            </a:r>
            <a:r>
              <a:rPr lang="en-US" altLang="zh-CN" sz="3600">
                <a:solidFill>
                  <a:schemeClr val="bg1"/>
                </a:solidFill>
                <a:sym typeface="+mn-ea"/>
              </a:rPr>
              <a:t>这会变得更容易。</a:t>
            </a:r>
            <a:endParaRPr lang="en-US" altLang="zh-CN" sz="3600">
              <a:solidFill>
                <a:schemeClr val="bg1"/>
              </a:solidFill>
              <a:sym typeface="+mn-ea"/>
            </a:endParaRPr>
          </a:p>
          <a:p>
            <a:pPr>
              <a:buFont typeface="Arial" panose="020B060402020202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a:t>
            </a:r>
            <a:r>
              <a:rPr lang="zh-CN" altLang="en-US" sz="3600" i="1">
                <a:solidFill>
                  <a:schemeClr val="accent1"/>
                </a:solidFill>
                <a:sym typeface="+mn-ea"/>
              </a:rPr>
              <a:t> </a:t>
            </a:r>
            <a:r>
              <a:rPr lang="en-US" altLang="zh-CN" sz="3600" i="1">
                <a:solidFill>
                  <a:schemeClr val="accent1"/>
                </a:solidFill>
                <a:sym typeface="+mn-ea"/>
              </a:rPr>
              <a:t>goroutine 可以访问数据。</a:t>
            </a:r>
            <a:endParaRPr lang="en-US" altLang="zh-CN">
              <a:solidFill>
                <a:schemeClr val="bg1"/>
              </a:solidFill>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endParaRPr lang="en-US" altLang="zh-CN" i="1">
              <a:solidFill>
                <a:schemeClr val="accent2"/>
              </a:solidFill>
              <a:latin typeface="Helvetica Oblique" charset="0"/>
              <a:cs typeface="Helvetica Oblique" charset="0"/>
              <a:sym typeface="+mn-ea"/>
            </a:endParaRPr>
          </a:p>
          <a:p>
            <a:pPr>
              <a:buFont typeface="Arial" panose="020B0604020202020204" pitchFamily="34" charset="0"/>
            </a:pPr>
            <a:r>
              <a:rPr lang="en-US" altLang="zh-CN" i="1">
                <a:solidFill>
                  <a:schemeClr val="accent2"/>
                </a:solidFill>
                <a:latin typeface="Helvetica Oblique" charset="0"/>
                <a:cs typeface="Helvetica Oblique" charset="0"/>
                <a:sym typeface="+mn-ea"/>
              </a:rPr>
              <a:t>3/6.go</a:t>
            </a:r>
            <a:endParaRPr lang="en-US" altLang="zh-CN"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150975" y="3644265"/>
            <a:ext cx="9275445" cy="839724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sz="3600">
                <a:latin typeface="Alibaba PuHuiTi R" panose="00020600040101010101" pitchFamily="18" charset="-122"/>
                <a:sym typeface="+mn-ea"/>
              </a:rPr>
              <a:t>操作系统会为该应用程序创建一个进程。作为一个应用程序，它像一个为所有资源而运行的容器。这些资源包括内存地址空间、文件句柄、设备和线程。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线程是操作系统调度的一种执行路径，用于</a:t>
            </a:r>
            <a:r>
              <a:rPr lang="zh-CN" sz="3600">
                <a:latin typeface="Alibaba PuHuiTi R" panose="00020600040101010101" pitchFamily="18" charset="-122"/>
                <a:sym typeface="+mn-ea"/>
              </a:rPr>
              <a:t>在</a:t>
            </a:r>
            <a:r>
              <a:rPr sz="3600">
                <a:latin typeface="Alibaba PuHuiTi R" panose="00020600040101010101" pitchFamily="18" charset="-122"/>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endParaRPr sz="3600">
              <a:latin typeface="Alibaba PuHuiTi R" panose="00020600040101010101" pitchFamily="18" charset="-122"/>
              <a:sym typeface="+mn-ea"/>
            </a:endParaRPr>
          </a:p>
          <a:p>
            <a:pPr>
              <a:lnSpc>
                <a:spcPct val="120000"/>
              </a:lnSpc>
              <a:buFont typeface="Arial" panose="020B0604020202020204" pitchFamily="34" charset="0"/>
            </a:pPr>
            <a:r>
              <a:rPr sz="3600">
                <a:latin typeface="Alibaba PuHuiTi R" panose="00020600040101010101" pitchFamily="18" charset="-122"/>
                <a:sym typeface="+mn-ea"/>
              </a:rPr>
              <a:t>无论线程属于哪个进程，操作系统都会安排线程在可用处理器上运行。每个操作系统都有自己的算法来做出这些决定。</a:t>
            </a:r>
            <a:endParaRPr sz="3600">
              <a:latin typeface="Alibaba PuHuiTi R" panose="00020600040101010101" pitchFamily="18" charset="-122"/>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1873405" y="2731770"/>
            <a:ext cx="1151620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data race 是两个或多个 goroutine 访问同一个资源</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如变量或数据结构</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，并尝试对该资源进行读写而不考虑其他 goroutine。这种类型的代码可以创建您见过的最疯狂和最随机的 bug。通常需要大量的日志记录和运气才能找到这些类型的bug</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早在6月份的 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3/8.go</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build -race </a:t>
            </a:r>
            <a:r>
              <a:rPr lang="zh-CN" altLang="en-US" sz="3600" i="1">
                <a:solidFill>
                  <a:schemeClr val="accent2"/>
                </a:solidFill>
                <a:latin typeface="Helvetica Oblique" charset="0"/>
                <a:cs typeface="Helvetica Oblique" charset="0"/>
                <a:sym typeface="+mn-ea"/>
              </a:rPr>
              <a:t>生产环境不建议用，有问题可能会导致程序直接释放掉</a:t>
            </a:r>
            <a:endParaRPr lang="en-US" altLang="zh-CN" sz="3600" i="1">
              <a:solidFill>
                <a:schemeClr val="accent2"/>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-race </a:t>
            </a:r>
            <a:r>
              <a:rPr lang="zh-CN" altLang="en-US" sz="3600" i="1">
                <a:solidFill>
                  <a:schemeClr val="accent2"/>
                </a:solidFill>
                <a:latin typeface="Helvetica Oblique" charset="0"/>
                <a:cs typeface="Helvetica Oblique" charset="0"/>
                <a:sym typeface="+mn-ea"/>
              </a:rPr>
              <a:t>常用</a:t>
            </a:r>
            <a:r>
              <a:rPr lang="zh-CN" altLang="en-US" sz="3600" i="1">
                <a:solidFill>
                  <a:schemeClr val="accent2"/>
                </a:solidFill>
                <a:latin typeface="Helvetica Oblique" charset="0"/>
                <a:cs typeface="Helvetica Oblique" charset="0"/>
                <a:sym typeface="+mn-ea"/>
              </a:rPr>
              <a:t>一些</a:t>
            </a: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132560" y="2386330"/>
            <a:ext cx="9685655" cy="1091311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sz="3600">
                <a:solidFill>
                  <a:schemeClr val="bg1"/>
                </a:solidFill>
                <a:latin typeface="Alibaba PuHuiTi R" panose="00020600040101010101" pitchFamily="18" charset="-122"/>
                <a:sym typeface="+mn-ea"/>
              </a:rPr>
              <a:t>工具似乎检测到代码的争用条件。如果您查看race condition 报告下面，您可以看到程序的输出</a:t>
            </a:r>
            <a:r>
              <a:rPr lang="en-US" sz="3600">
                <a:solidFill>
                  <a:schemeClr val="bg1"/>
                </a:solidFill>
                <a:latin typeface="Alibaba PuHuiTi R" panose="00020600040101010101" pitchFamily="18" charset="-122"/>
                <a:sym typeface="+mn-ea"/>
              </a:rPr>
              <a:t>: </a:t>
            </a:r>
            <a:r>
              <a:rPr sz="3600">
                <a:solidFill>
                  <a:schemeClr val="bg1"/>
                </a:solidFill>
                <a:latin typeface="Alibaba PuHuiTi R" panose="00020600040101010101" pitchFamily="18" charset="-122"/>
                <a:sym typeface="+mn-ea"/>
              </a:rPr>
              <a:t>全局计数器变量的值为 </a:t>
            </a:r>
            <a:r>
              <a:rPr lang="en-US" sz="3600">
                <a:solidFill>
                  <a:schemeClr val="bg1"/>
                </a:solidFill>
                <a:latin typeface="Alibaba PuHuiTi R" panose="00020600040101010101" pitchFamily="18" charset="-122"/>
                <a:sym typeface="+mn-ea"/>
              </a:rPr>
              <a:t>2 </a:t>
            </a:r>
            <a:r>
              <a:rPr lang="zh-CN" altLang="en-US" sz="3600">
                <a:solidFill>
                  <a:schemeClr val="bg1"/>
                </a:solidFill>
                <a:latin typeface="Alibaba PuHuiTi R" panose="00020600040101010101" pitchFamily="18" charset="-122"/>
                <a:sym typeface="+mn-ea"/>
              </a:rPr>
              <a:t>或者 </a:t>
            </a:r>
            <a:r>
              <a:rPr sz="3600">
                <a:solidFill>
                  <a:schemeClr val="bg1"/>
                </a:solidFill>
                <a:latin typeface="Alibaba PuHuiTi R" panose="00020600040101010101" pitchFamily="18" charset="-122"/>
                <a:sym typeface="+mn-ea"/>
              </a:rPr>
              <a:t>4。</a:t>
            </a:r>
            <a:endParaRPr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5234285" y="2289810"/>
            <a:ext cx="8603615" cy="10407650"/>
          </a:xfrm>
          <a:prstGeom prst="rect">
            <a:avLst/>
          </a:prstGeom>
        </p:spPr>
      </p:pic>
      <p:pic>
        <p:nvPicPr>
          <p:cNvPr id="4" name="图片 3"/>
          <p:cNvPicPr>
            <a:picLocks noChangeAspect="1"/>
          </p:cNvPicPr>
          <p:nvPr/>
        </p:nvPicPr>
        <p:blipFill>
          <a:blip r:embed="rId2"/>
          <a:stretch>
            <a:fillRect/>
          </a:stretch>
        </p:blipFill>
        <p:spPr>
          <a:xfrm>
            <a:off x="2208530" y="5201920"/>
            <a:ext cx="11435080" cy="7322820"/>
          </a:xfrm>
          <a:prstGeom prst="rect">
            <a:avLst/>
          </a:prstGeom>
        </p:spPr>
      </p:pic>
      <p:sp>
        <p:nvSpPr>
          <p:cNvPr id="3" name="文本框 2"/>
          <p:cNvSpPr txBox="1"/>
          <p:nvPr/>
        </p:nvSpPr>
        <p:spPr>
          <a:xfrm>
            <a:off x="4790440" y="10081260"/>
            <a:ext cx="8128000" cy="56324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加了</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sleep</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之后大概率出现等于</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2</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情况</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Alibaba PuHuiTi R" panose="00020600040101010101" pitchFamily="18" charset="-122"/>
                <a:sym typeface="+mn-ea"/>
              </a:rPr>
              <a:t>试图通过 </a:t>
            </a:r>
            <a:r>
              <a:rPr lang="en-US" altLang="zh-CN" sz="3600">
                <a:solidFill>
                  <a:schemeClr val="bg1"/>
                </a:solidFill>
                <a:latin typeface="Alibaba PuHuiTi R" panose="00020600040101010101" pitchFamily="18" charset="-122"/>
                <a:sym typeface="+mn-ea"/>
              </a:rPr>
              <a:t>i++ </a:t>
            </a:r>
            <a:r>
              <a:rPr lang="zh-CN" altLang="en-US" sz="3600">
                <a:solidFill>
                  <a:schemeClr val="bg1"/>
                </a:solidFill>
                <a:latin typeface="Alibaba PuHuiTi R" panose="00020600040101010101" pitchFamily="18" charset="-122"/>
                <a:sym typeface="+mn-ea"/>
              </a:rPr>
              <a:t>方式来解决原子赋值的问题，但是我们通过查看底层汇编</a:t>
            </a:r>
            <a:r>
              <a:rPr lang="en-US" altLang="zh-CN" sz="3600">
                <a:solidFill>
                  <a:schemeClr val="bg1"/>
                </a:solidFill>
                <a:latin typeface="Alibaba PuHuiTi R" panose="00020600040101010101" pitchFamily="18" charset="-122"/>
                <a:sym typeface="+mn-ea"/>
              </a:rPr>
              <a:t>:</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sz="3600" i="1">
              <a:solidFill>
                <a:schemeClr val="accent1"/>
              </a:solidFill>
              <a:latin typeface="Alibaba PuHuiTi R" panose="00020600040101010101" pitchFamily="18" charset="-122"/>
              <a:sym typeface="+mn-ea"/>
            </a:endParaRPr>
          </a:p>
          <a:p>
            <a:pPr>
              <a:buFont typeface="Arial" panose="020B0604020202020204" pitchFamily="34" charset="0"/>
            </a:pPr>
            <a:r>
              <a:rPr lang="en-US" altLang="zh-CN" sz="3600" i="1">
                <a:solidFill>
                  <a:schemeClr val="accent1"/>
                </a:solidFill>
                <a:latin typeface="Alibaba PuHuiTi R" panose="00020600040101010101" pitchFamily="18" charset="-122"/>
                <a:sym typeface="+mn-ea"/>
              </a:rPr>
              <a:t>实际上有三行汇编代码在执行以增加计数器。这三行汇编代码看起来很像原始的 Go 代码。在这三行汇编代码之后可能有一个上下文切换。尽管程序现在正在运行，但从技术上讲，这个 bug 仍然存在。我们的 Go 代码看起来像是在安全地访问资源，而实际上底层的程序集代码根本就不安全。</a:t>
            </a:r>
            <a:endParaRPr lang="en-US" altLang="zh-CN" i="1">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r>
              <a:rPr lang="zh-CN" altLang="en-US" sz="3600" i="1">
                <a:solidFill>
                  <a:schemeClr val="accent2"/>
                </a:solidFill>
                <a:latin typeface="Helvetica Oblique" charset="0"/>
                <a:cs typeface="Helvetica Oblique" charset="0"/>
                <a:sym typeface="+mn-ea"/>
              </a:rPr>
              <a:t>、</a:t>
            </a:r>
            <a:r>
              <a:rPr lang="en-US" altLang="zh-CN" sz="3600" i="1">
                <a:solidFill>
                  <a:schemeClr val="accent2"/>
                </a:solidFill>
                <a:latin typeface="Helvetica Oblique" charset="0"/>
                <a:cs typeface="Helvetica Oblique" charset="0"/>
                <a:sym typeface="+mn-ea"/>
              </a:rPr>
              <a:t>Atomic</a:t>
            </a:r>
            <a:endParaRPr lang="en-US" altLang="zh-CN" sz="3600" i="1">
              <a:solidFill>
                <a:schemeClr val="accent2"/>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5273020" y="2173605"/>
            <a:ext cx="7820025" cy="11337925"/>
          </a:xfrm>
          <a:prstGeom prst="rect">
            <a:avLst/>
          </a:prstGeom>
        </p:spPr>
      </p:pic>
      <p:pic>
        <p:nvPicPr>
          <p:cNvPr id="7" name="图片 6"/>
          <p:cNvPicPr>
            <a:picLocks noChangeAspect="1"/>
          </p:cNvPicPr>
          <p:nvPr/>
        </p:nvPicPr>
        <p:blipFill>
          <a:blip r:embed="rId2"/>
          <a:stretch>
            <a:fillRect/>
          </a:stretch>
        </p:blipFill>
        <p:spPr>
          <a:xfrm>
            <a:off x="998855" y="4772660"/>
            <a:ext cx="13855065" cy="142113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endParaRPr lang="zh-CN" altLang="en-US" sz="3600" i="1">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2430125" y="2864485"/>
            <a:ext cx="10645775" cy="9453245"/>
          </a:xfrm>
          <a:prstGeom prst="rect">
            <a:avLst/>
          </a:prstGeom>
        </p:spPr>
      </p:pic>
      <p:pic>
        <p:nvPicPr>
          <p:cNvPr id="3" name="图片 2"/>
          <p:cNvPicPr>
            <a:picLocks noChangeAspect="1"/>
          </p:cNvPicPr>
          <p:nvPr/>
        </p:nvPicPr>
        <p:blipFill>
          <a:blip r:embed="rId2"/>
          <a:stretch>
            <a:fillRect/>
          </a:stretch>
        </p:blipFill>
        <p:spPr>
          <a:xfrm>
            <a:off x="3578860" y="4834255"/>
            <a:ext cx="6696075" cy="8654415"/>
          </a:xfrm>
          <a:prstGeom prst="rect">
            <a:avLst/>
          </a:prstGeom>
        </p:spPr>
      </p:pic>
      <p:sp>
        <p:nvSpPr>
          <p:cNvPr id="4" name="文本框 3"/>
          <p:cNvSpPr txBox="1"/>
          <p:nvPr/>
        </p:nvSpPr>
        <p:spPr>
          <a:xfrm>
            <a:off x="4842510" y="12892088"/>
            <a:ext cx="11581130" cy="56324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interface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内部是两个</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machine word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的值，赋值并不是原子</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20204" pitchFamily="34" charset="0"/>
            </a:pPr>
            <a:r>
              <a:rPr lang="en-US" altLang="zh-CN" sz="3600">
                <a:solidFill>
                  <a:schemeClr val="bg1"/>
                </a:solidFill>
                <a:latin typeface="Alibaba PuHuiTi R" panose="00020600040101010101" pitchFamily="18" charset="-122"/>
                <a:sym typeface="+mn-ea"/>
              </a:rPr>
              <a:t>Type </a:t>
            </a:r>
            <a:r>
              <a:rPr lang="zh-CN" altLang="en-US" sz="3600">
                <a:solidFill>
                  <a:schemeClr val="bg1"/>
                </a:solidFill>
                <a:latin typeface="Alibaba PuHuiTi R" panose="00020600040101010101" pitchFamily="18" charset="-122"/>
                <a:sym typeface="+mn-ea"/>
              </a:rPr>
              <a:t>指向实现了接口的 </a:t>
            </a:r>
            <a:r>
              <a:rPr lang="en-US" altLang="zh-CN" sz="3600">
                <a:solidFill>
                  <a:schemeClr val="bg1"/>
                </a:solidFill>
                <a:latin typeface="Alibaba PuHuiTi R" panose="00020600040101010101" pitchFamily="18" charset="-122"/>
                <a:sym typeface="+mn-ea"/>
              </a:rPr>
              <a:t>struct</a:t>
            </a:r>
            <a:r>
              <a:rPr lang="zh-CN" altLang="en-US" sz="3600">
                <a:solidFill>
                  <a:schemeClr val="bg1"/>
                </a:solidFill>
                <a:latin typeface="Alibaba PuHuiTi R" panose="00020600040101010101" pitchFamily="18" charset="-122"/>
                <a:sym typeface="+mn-ea"/>
              </a:rPr>
              <a:t>，</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指向了实际的值。</a:t>
            </a:r>
            <a:r>
              <a:rPr lang="en-US" altLang="zh-CN" sz="3600">
                <a:solidFill>
                  <a:schemeClr val="bg1"/>
                </a:solidFill>
                <a:latin typeface="Alibaba PuHuiTi R" panose="00020600040101010101" pitchFamily="18" charset="-122"/>
                <a:sym typeface="+mn-ea"/>
              </a:rPr>
              <a:t>Data </a:t>
            </a:r>
            <a:r>
              <a:rPr lang="zh-CN" altLang="en-US" sz="3600">
                <a:solidFill>
                  <a:schemeClr val="bg1"/>
                </a:solidFill>
                <a:latin typeface="Alibaba PuHuiTi R" panose="00020600040101010101" pitchFamily="18" charset="-122"/>
                <a:sym typeface="+mn-ea"/>
              </a:rPr>
              <a:t>作为通过 </a:t>
            </a:r>
            <a:r>
              <a:rPr lang="en-US" altLang="zh-CN" sz="3600">
                <a:solidFill>
                  <a:schemeClr val="bg1"/>
                </a:solidFill>
                <a:latin typeface="Alibaba PuHuiTi R" panose="00020600040101010101" pitchFamily="18" charset="-122"/>
                <a:sym typeface="+mn-ea"/>
              </a:rPr>
              <a:t>interface </a:t>
            </a:r>
            <a:r>
              <a:rPr lang="zh-CN" altLang="en-US" sz="3600">
                <a:solidFill>
                  <a:schemeClr val="bg1"/>
                </a:solidFill>
                <a:latin typeface="Alibaba PuHuiTi R" panose="00020600040101010101" pitchFamily="18" charset="-122"/>
                <a:sym typeface="+mn-ea"/>
              </a:rPr>
              <a:t>中任何方法调用的接收方传递。</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对于语句 </a:t>
            </a:r>
            <a:r>
              <a:rPr lang="zh-CN" altLang="en-US" sz="3600">
                <a:solidFill>
                  <a:schemeClr val="accent1"/>
                </a:solidFill>
                <a:latin typeface="Alibaba PuHuiTi R" panose="00020600040101010101" pitchFamily="18" charset="-122"/>
                <a:sym typeface="+mn-ea"/>
              </a:rPr>
              <a:t>var maker IceCreamMaker=ben</a:t>
            </a:r>
            <a:r>
              <a:rPr lang="zh-CN" altLang="en-US" sz="3600">
                <a:solidFill>
                  <a:schemeClr val="bg1"/>
                </a:solidFill>
                <a:latin typeface="Alibaba PuHuiTi R" panose="00020600040101010101" pitchFamily="18" charset="-122"/>
                <a:sym typeface="+mn-ea"/>
              </a:rPr>
              <a:t>，编译器将生成执行以下操作的代码。</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r>
              <a:rPr lang="zh-CN" altLang="en-US" sz="3600">
                <a:solidFill>
                  <a:schemeClr val="bg1"/>
                </a:solidFill>
                <a:latin typeface="Alibaba PuHuiTi R" panose="00020600040101010101" pitchFamily="18" charset="-122"/>
                <a:sym typeface="+mn-ea"/>
              </a:rPr>
              <a:t>当 loop</a:t>
            </a:r>
            <a:r>
              <a:rPr lang="en-US" altLang="zh-CN" sz="3600">
                <a:solidFill>
                  <a:schemeClr val="bg1"/>
                </a:solidFill>
                <a:latin typeface="Alibaba PuHuiTi R" panose="00020600040101010101" pitchFamily="18" charset="-122"/>
                <a:sym typeface="+mn-ea"/>
              </a:rPr>
              <a:t>1() </a:t>
            </a:r>
            <a:r>
              <a:rPr lang="zh-CN" altLang="en-US" sz="3600">
                <a:solidFill>
                  <a:schemeClr val="bg1"/>
                </a:solidFill>
                <a:latin typeface="Alibaba PuHuiTi R" panose="00020600040101010101" pitchFamily="18" charset="-122"/>
                <a:sym typeface="+mn-ea"/>
              </a:rPr>
              <a:t>执行 maker=jerry 语句时，必须更新接口值的两个字段。</a:t>
            </a:r>
            <a:endParaRPr lang="zh-CN" altLang="en-US" sz="3600">
              <a:solidFill>
                <a:schemeClr val="bg1"/>
              </a:solidFill>
              <a:latin typeface="Alibaba PuHuiTi R" panose="00020600040101010101" pitchFamily="18" charset="-122"/>
              <a:sym typeface="+mn-ea"/>
            </a:endParaRPr>
          </a:p>
        </p:txBody>
      </p:sp>
      <p:pic>
        <p:nvPicPr>
          <p:cNvPr id="9" name="图片 8"/>
          <p:cNvPicPr>
            <a:picLocks noChangeAspect="1"/>
          </p:cNvPicPr>
          <p:nvPr/>
        </p:nvPicPr>
        <p:blipFill>
          <a:blip r:embed="rId1"/>
          <a:stretch>
            <a:fillRect/>
          </a:stretch>
        </p:blipFill>
        <p:spPr>
          <a:xfrm>
            <a:off x="13639165" y="2731770"/>
            <a:ext cx="8947785" cy="3093720"/>
          </a:xfrm>
          <a:prstGeom prst="rect">
            <a:avLst/>
          </a:prstGeom>
        </p:spPr>
      </p:pic>
      <p:pic>
        <p:nvPicPr>
          <p:cNvPr id="10" name="图片 9"/>
          <p:cNvPicPr>
            <a:picLocks noChangeAspect="1"/>
          </p:cNvPicPr>
          <p:nvPr/>
        </p:nvPicPr>
        <p:blipFill>
          <a:blip r:embed="rId2"/>
          <a:stretch>
            <a:fillRect/>
          </a:stretch>
        </p:blipFill>
        <p:spPr>
          <a:xfrm>
            <a:off x="13456920" y="6142990"/>
            <a:ext cx="9311640" cy="1430020"/>
          </a:xfrm>
          <a:prstGeom prst="rect">
            <a:avLst/>
          </a:prstGeom>
        </p:spPr>
      </p:pic>
      <p:pic>
        <p:nvPicPr>
          <p:cNvPr id="14" name="图片 13"/>
          <p:cNvPicPr>
            <a:picLocks noChangeAspect="1"/>
          </p:cNvPicPr>
          <p:nvPr/>
        </p:nvPicPr>
        <p:blipFill>
          <a:blip r:embed="rId3"/>
          <a:stretch>
            <a:fillRect/>
          </a:stretch>
        </p:blipFill>
        <p:spPr>
          <a:xfrm>
            <a:off x="3241040" y="6484620"/>
            <a:ext cx="7150735" cy="4076700"/>
          </a:xfrm>
          <a:prstGeom prst="rect">
            <a:avLst/>
          </a:prstGeom>
        </p:spPr>
      </p:pic>
      <p:pic>
        <p:nvPicPr>
          <p:cNvPr id="15" name="图片 14"/>
          <p:cNvPicPr>
            <a:picLocks noChangeAspect="1"/>
          </p:cNvPicPr>
          <p:nvPr/>
        </p:nvPicPr>
        <p:blipFill>
          <a:blip r:embed="rId4"/>
          <a:stretch>
            <a:fillRect/>
          </a:stretch>
        </p:blipFill>
        <p:spPr>
          <a:xfrm>
            <a:off x="14398625" y="8848090"/>
            <a:ext cx="7430135" cy="39751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Go memory model </a:t>
            </a:r>
            <a:r>
              <a:rPr lang="zh-CN" altLang="en-US" sz="3600">
                <a:solidFill>
                  <a:schemeClr val="bg1"/>
                </a:solidFill>
                <a:latin typeface="Helvetica Oblique" charset="0"/>
                <a:cs typeface="Helvetica Oblique" charset="0"/>
                <a:sym typeface="+mn-ea"/>
              </a:rPr>
              <a:t>提到过</a:t>
            </a:r>
            <a:r>
              <a:rPr lang="en-US" altLang="zh-CN" sz="3600">
                <a:solidFill>
                  <a:schemeClr val="bg1"/>
                </a:solidFill>
                <a:latin typeface="Helvetica Oblique" charset="0"/>
                <a:cs typeface="Helvetica Oblique" charset="0"/>
                <a:sym typeface="+mn-ea"/>
              </a:rPr>
              <a:t>: 表示写入单个 machine word 将是原子的，但 interface </a:t>
            </a:r>
            <a:r>
              <a:rPr lang="zh-CN" altLang="en-US" sz="3600">
                <a:solidFill>
                  <a:schemeClr val="bg1"/>
                </a:solidFill>
                <a:latin typeface="Helvetica Oblique" charset="0"/>
                <a:cs typeface="Helvetica Oblique" charset="0"/>
                <a:sym typeface="+mn-ea"/>
              </a:rPr>
              <a:t>内部是</a:t>
            </a:r>
            <a:r>
              <a:rPr lang="en-US" altLang="zh-CN" sz="3600">
                <a:solidFill>
                  <a:schemeClr val="bg1"/>
                </a:solidFill>
                <a:latin typeface="Helvetica Oblique" charset="0"/>
                <a:cs typeface="Helvetica Oblique" charset="0"/>
                <a:sym typeface="+mn-ea"/>
              </a:rPr>
              <a:t>是两个 machine word 的值。另一个goroutine 可能在更改接口值时观察到它的内容。</a:t>
            </a:r>
            <a:endParaRPr lang="en-US" alt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sz="3600">
                <a:solidFill>
                  <a:schemeClr val="bg1"/>
                </a:solidFill>
                <a:latin typeface="Helvetica Oblique" charset="0"/>
                <a:cs typeface="Helvetica Oblique" charset="0"/>
                <a:sym typeface="+mn-ea"/>
              </a:rPr>
              <a:t>内存布局</a:t>
            </a:r>
            <a:r>
              <a:rPr lang="en-US" altLang="zh-CN" sz="3600">
                <a:solidFill>
                  <a:schemeClr val="bg1"/>
                </a:solidFill>
                <a:latin typeface="Helvetica Oblique" charset="0"/>
                <a:cs typeface="Helvetica Oblique" charset="0"/>
                <a:sym typeface="+mn-ea"/>
              </a:rPr>
              <a:t>会发生什么混乱</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原子性</a:t>
            </a:r>
            <a:endParaRPr lang="zh-CN" altLang="en-US" sz="3600" i="1">
              <a:solidFill>
                <a:schemeClr val="accent2"/>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2"/>
                </a:solidFill>
                <a:latin typeface="Helvetica Oblique" charset="0"/>
                <a:cs typeface="Helvetica Oblique" charset="0"/>
                <a:sym typeface="+mn-ea"/>
              </a:rPr>
              <a:t>可见行</a:t>
            </a: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16205" y="3464560"/>
            <a:ext cx="11324590" cy="83972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cfg </a:t>
            </a:r>
            <a:r>
              <a:rPr lang="zh-CN" altLang="en-US" sz="3600">
                <a:solidFill>
                  <a:schemeClr val="bg1"/>
                </a:solidFill>
                <a:latin typeface="Helvetica Oblique" charset="0"/>
                <a:cs typeface="Helvetica Oblique" charset="0"/>
                <a:sym typeface="+mn-ea"/>
              </a:rPr>
              <a:t>作为包级全局对象，在这个例子中被多个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同时访问，因此这里存在 </a:t>
            </a:r>
            <a:r>
              <a:rPr lang="en-US" altLang="zh-CN" sz="3600">
                <a:solidFill>
                  <a:schemeClr val="bg1"/>
                </a:solidFill>
                <a:latin typeface="Helvetica Oblique" charset="0"/>
                <a:cs typeface="Helvetica Oblique" charset="0"/>
                <a:sym typeface="+mn-ea"/>
              </a:rPr>
              <a:t>data race</a:t>
            </a:r>
            <a:r>
              <a:rPr lang="zh-CN" altLang="en-US" sz="3600">
                <a:solidFill>
                  <a:schemeClr val="bg1"/>
                </a:solidFill>
                <a:latin typeface="Helvetica Oblique" charset="0"/>
                <a:cs typeface="Helvetica Oblique" charset="0"/>
                <a:sym typeface="+mn-ea"/>
              </a:rPr>
              <a:t>，会看到不连续的内存输出。</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RWMutex</a:t>
            </a:r>
            <a:endParaRPr lang="en-US" altLang="zh-CN"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Atomic</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3/config.go</a:t>
            </a:r>
            <a:endParaRPr lang="en-US" altLang="zh-CN"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86410" y="2289810"/>
            <a:ext cx="10161270" cy="10376535"/>
          </a:xfrm>
          <a:prstGeom prst="rect">
            <a:avLst/>
          </a:prstGeom>
        </p:spPr>
      </p:pic>
      <p:pic>
        <p:nvPicPr>
          <p:cNvPr id="4" name="图片 3"/>
          <p:cNvPicPr>
            <a:picLocks noChangeAspect="1"/>
          </p:cNvPicPr>
          <p:nvPr/>
        </p:nvPicPr>
        <p:blipFill>
          <a:blip r:embed="rId2"/>
          <a:stretch>
            <a:fillRect/>
          </a:stretch>
        </p:blipFill>
        <p:spPr>
          <a:xfrm>
            <a:off x="2462400" y="4874895"/>
            <a:ext cx="8119110" cy="396621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改进</a:t>
            </a:r>
            <a:r>
              <a:rPr lang="zh-CN" altLang="en-US" sz="3600">
                <a:solidFill>
                  <a:schemeClr val="bg1"/>
                </a:solidFill>
                <a:latin typeface="Helvetica Oblique" charset="0"/>
                <a:cs typeface="Helvetica Oblique" charset="0"/>
                <a:sym typeface="+mn-ea"/>
              </a:rPr>
              <a:t>方案：</a:t>
            </a:r>
            <a:endParaRPr lang="zh-CN" altLang="en-US"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364210" y="2731770"/>
            <a:ext cx="10553065" cy="10553065"/>
          </a:xfrm>
          <a:prstGeom prst="rect">
            <a:avLst/>
          </a:prstGeom>
        </p:spPr>
      </p:pic>
      <p:pic>
        <p:nvPicPr>
          <p:cNvPr id="5" name="图片 4"/>
          <p:cNvPicPr>
            <a:picLocks noChangeAspect="1"/>
          </p:cNvPicPr>
          <p:nvPr/>
        </p:nvPicPr>
        <p:blipFill>
          <a:blip r:embed="rId2"/>
          <a:stretch>
            <a:fillRect/>
          </a:stretch>
        </p:blipFill>
        <p:spPr>
          <a:xfrm>
            <a:off x="2462530" y="3594735"/>
            <a:ext cx="10435590" cy="9690735"/>
          </a:xfrm>
          <a:prstGeom prst="rect">
            <a:avLst/>
          </a:prstGeom>
        </p:spPr>
      </p:pic>
      <p:sp>
        <p:nvSpPr>
          <p:cNvPr id="7" name="文本框 6"/>
          <p:cNvSpPr txBox="1"/>
          <p:nvPr/>
        </p:nvSpPr>
        <p:spPr>
          <a:xfrm>
            <a:off x="4999355" y="6858000"/>
            <a:ext cx="8128000" cy="56324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读多写少的情况下</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性能更好</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8893810"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Benchmark </a:t>
            </a:r>
            <a:r>
              <a:rPr lang="zh-CN" altLang="en-US" sz="3600">
                <a:solidFill>
                  <a:schemeClr val="bg1"/>
                </a:solidFill>
                <a:latin typeface="Helvetica Oblique" charset="0"/>
                <a:cs typeface="Helvetica Oblique" charset="0"/>
                <a:sym typeface="+mn-ea"/>
              </a:rPr>
              <a:t>是出结果真相的真理，即便我们知道可能 </a:t>
            </a:r>
            <a:r>
              <a:rPr lang="en-US" altLang="zh-CN" sz="3600">
                <a:solidFill>
                  <a:schemeClr val="bg1"/>
                </a:solidFill>
                <a:latin typeface="Helvetica Oblique" charset="0"/>
                <a:cs typeface="Helvetica Oblique" charset="0"/>
                <a:sym typeface="+mn-ea"/>
              </a:rPr>
              <a:t>Mutex vs Atomic </a:t>
            </a:r>
            <a:r>
              <a:rPr lang="zh-CN" altLang="en-US" sz="3600">
                <a:solidFill>
                  <a:schemeClr val="bg1"/>
                </a:solidFill>
                <a:latin typeface="Helvetica Oblique" charset="0"/>
                <a:cs typeface="Helvetica Oblique" charset="0"/>
                <a:sym typeface="+mn-ea"/>
              </a:rPr>
              <a:t>的情况里，</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相对更重。因为涉及到更多的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之间的上下文切换 </a:t>
            </a:r>
            <a:r>
              <a:rPr lang="en-US" altLang="zh-CN" sz="3600">
                <a:solidFill>
                  <a:schemeClr val="bg1"/>
                </a:solidFill>
                <a:latin typeface="Helvetica Oblique" charset="0"/>
                <a:cs typeface="Helvetica Oblique" charset="0"/>
                <a:sym typeface="+mn-ea"/>
              </a:rPr>
              <a:t>pack blocking goroutine</a:t>
            </a:r>
            <a:r>
              <a:rPr lang="zh-CN" altLang="en-US" sz="3600">
                <a:solidFill>
                  <a:schemeClr val="bg1"/>
                </a:solidFill>
                <a:latin typeface="Helvetica Oblique" charset="0"/>
                <a:cs typeface="Helvetica Oblique" charset="0"/>
                <a:sym typeface="+mn-ea"/>
              </a:rPr>
              <a:t>，以及唤醒 </a:t>
            </a:r>
            <a:r>
              <a:rPr lang="en-US" altLang="zh-CN" sz="3600">
                <a:solidFill>
                  <a:schemeClr val="bg1"/>
                </a:solidFill>
                <a:latin typeface="Helvetica Oblique" charset="0"/>
                <a:cs typeface="Helvetica Oblique" charset="0"/>
                <a:sym typeface="+mn-ea"/>
              </a:rPr>
              <a:t>goroutine</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2"/>
                </a:solidFill>
                <a:latin typeface="Helvetica Oblique" charset="0"/>
                <a:cs typeface="Helvetica Oblique" charset="0"/>
                <a:sym typeface="+mn-ea"/>
              </a:rPr>
              <a:t>go test -bench=.</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870815" y="2289810"/>
            <a:ext cx="11310620" cy="3086100"/>
          </a:xfrm>
          <a:prstGeom prst="rect">
            <a:avLst/>
          </a:prstGeom>
        </p:spPr>
      </p:pic>
      <p:pic>
        <p:nvPicPr>
          <p:cNvPr id="5" name="图片 4"/>
          <p:cNvPicPr>
            <a:picLocks noChangeAspect="1"/>
          </p:cNvPicPr>
          <p:nvPr/>
        </p:nvPicPr>
        <p:blipFill>
          <a:blip r:embed="rId2"/>
          <a:stretch>
            <a:fillRect/>
          </a:stretch>
        </p:blipFill>
        <p:spPr>
          <a:xfrm>
            <a:off x="11677650" y="5491480"/>
            <a:ext cx="12521565" cy="4812030"/>
          </a:xfrm>
          <a:prstGeom prst="rect">
            <a:avLst/>
          </a:prstGeom>
        </p:spPr>
      </p:pic>
      <p:pic>
        <p:nvPicPr>
          <p:cNvPr id="7" name="图片 6"/>
          <p:cNvPicPr>
            <a:picLocks noChangeAspect="1"/>
          </p:cNvPicPr>
          <p:nvPr/>
        </p:nvPicPr>
        <p:blipFill>
          <a:blip r:embed="rId3"/>
          <a:stretch>
            <a:fillRect/>
          </a:stretch>
        </p:blipFill>
        <p:spPr>
          <a:xfrm>
            <a:off x="8233410" y="10409555"/>
            <a:ext cx="15948025" cy="3247390"/>
          </a:xfrm>
          <a:prstGeom prst="rect">
            <a:avLst/>
          </a:prstGeom>
        </p:spPr>
      </p:pic>
      <p:pic>
        <p:nvPicPr>
          <p:cNvPr id="8" name="图片 7"/>
          <p:cNvPicPr>
            <a:picLocks noChangeAspect="1"/>
          </p:cNvPicPr>
          <p:nvPr/>
        </p:nvPicPr>
        <p:blipFill>
          <a:blip r:embed="rId4"/>
          <a:stretch>
            <a:fillRect/>
          </a:stretch>
        </p:blipFill>
        <p:spPr>
          <a:xfrm>
            <a:off x="1742440" y="6206536"/>
            <a:ext cx="9613900" cy="207010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Copy-On-Write </a:t>
            </a:r>
            <a:r>
              <a:rPr lang="zh-CN" altLang="en-US" sz="3600">
                <a:solidFill>
                  <a:schemeClr val="bg1"/>
                </a:solidFill>
                <a:latin typeface="Helvetica Oblique" charset="0"/>
                <a:cs typeface="Helvetica Oblique" charset="0"/>
                <a:sym typeface="+mn-ea"/>
              </a:rPr>
              <a:t>思路在微服务降级或者 </a:t>
            </a:r>
            <a:r>
              <a:rPr lang="en-US" altLang="zh-CN" sz="3600">
                <a:solidFill>
                  <a:schemeClr val="bg1"/>
                </a:solidFill>
                <a:latin typeface="Helvetica Oblique" charset="0"/>
                <a:cs typeface="Helvetica Oblique" charset="0"/>
                <a:sym typeface="+mn-ea"/>
              </a:rPr>
              <a:t>local cache </a:t>
            </a:r>
            <a:r>
              <a:rPr lang="zh-CN" altLang="en-US" sz="3600">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sz="3600">
                <a:solidFill>
                  <a:schemeClr val="bg1"/>
                </a:solidFill>
                <a:latin typeface="Helvetica Oblique" charset="0"/>
                <a:cs typeface="Helvetica Oblique" charset="0"/>
                <a:sym typeface="+mn-ea"/>
              </a:rPr>
              <a:t>atomic.Value</a:t>
            </a:r>
            <a:r>
              <a:rPr lang="zh-CN" altLang="en-US" sz="3600">
                <a:solidFill>
                  <a:schemeClr val="bg1"/>
                </a:solidFill>
                <a:latin typeface="Helvetica Oblique" charset="0"/>
                <a:cs typeface="Helvetica Oblique" charset="0"/>
                <a:sym typeface="+mn-ea"/>
              </a:rPr>
              <a:t>），更新调用者的变量。来完成无锁访问共享数据。</a:t>
            </a:r>
            <a:endParaRPr lang="zh-CN" alt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150215" y="2289810"/>
            <a:ext cx="10717530" cy="10109200"/>
          </a:xfrm>
          <a:prstGeom prst="rect">
            <a:avLst/>
          </a:prstGeom>
        </p:spPr>
      </p:pic>
      <p:pic>
        <p:nvPicPr>
          <p:cNvPr id="9" name="图片 8"/>
          <p:cNvPicPr>
            <a:picLocks noChangeAspect="1"/>
          </p:cNvPicPr>
          <p:nvPr/>
        </p:nvPicPr>
        <p:blipFill>
          <a:blip r:embed="rId2"/>
          <a:stretch>
            <a:fillRect/>
          </a:stretch>
        </p:blipFill>
        <p:spPr>
          <a:xfrm>
            <a:off x="3383915" y="6610985"/>
            <a:ext cx="8063230" cy="692785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20204" pitchFamily="34" charset="0"/>
            </a:pPr>
            <a:r>
              <a:rPr lang="en-US" sz="3600">
                <a:latin typeface="Alibaba PuHuiTi R" panose="00020600040101010101" pitchFamily="18" charset="-122"/>
                <a:sym typeface="+mn-ea"/>
              </a:rPr>
              <a:t>Go </a:t>
            </a:r>
            <a:r>
              <a:rPr lang="zh-CN" altLang="en-US" sz="3600">
                <a:latin typeface="Alibaba PuHuiTi R" panose="00020600040101010101" pitchFamily="18" charset="-122"/>
                <a:sym typeface="+mn-ea"/>
              </a:rPr>
              <a:t>语言层面支持的 </a:t>
            </a:r>
            <a:r>
              <a:rPr lang="en-US" altLang="zh-CN" sz="3600">
                <a:latin typeface="Alibaba PuHuiTi R" panose="00020600040101010101" pitchFamily="18" charset="-122"/>
                <a:sym typeface="+mn-ea"/>
              </a:rPr>
              <a:t>go </a:t>
            </a:r>
            <a:r>
              <a:rPr lang="zh-CN" altLang="en-US" sz="3600">
                <a:latin typeface="Alibaba PuHuiTi R" panose="00020600040101010101" pitchFamily="18" charset="-122"/>
                <a:sym typeface="+mn-ea"/>
              </a:rPr>
              <a:t>关键字，可以快速的让一个函数创建为 </a:t>
            </a:r>
            <a:r>
              <a:rPr lang="en-US" altLang="zh-CN" sz="3600">
                <a:latin typeface="Alibaba PuHuiTi R" panose="00020600040101010101" pitchFamily="18" charset="-122"/>
                <a:sym typeface="+mn-ea"/>
              </a:rPr>
              <a:t>goroutine</a:t>
            </a:r>
            <a:r>
              <a:rPr lang="zh-CN" altLang="en-US" sz="3600">
                <a:latin typeface="Alibaba PuHuiTi R" panose="00020600040101010101" pitchFamily="18" charset="-122"/>
                <a:sym typeface="+mn-ea"/>
              </a:rPr>
              <a:t>，我们可以认为 main 函数就是作为 goroutine 执行的。操作系统调度线程在可用处理器上运行，Go运行时调度 goroutine 在绑定到单个操作系统线程的逻辑处理器中运行（</a:t>
            </a:r>
            <a:r>
              <a:rPr lang="en-US" altLang="zh-CN" sz="3600">
                <a:latin typeface="Alibaba PuHuiTi R" panose="00020600040101010101" pitchFamily="18" charset="-122"/>
                <a:sym typeface="+mn-ea"/>
              </a:rPr>
              <a:t>P</a:t>
            </a:r>
            <a:r>
              <a:rPr lang="zh-CN" altLang="en-US" sz="3600">
                <a:latin typeface="Alibaba PuHuiTi R" panose="00020600040101010101" pitchFamily="18" charset="-122"/>
                <a:sym typeface="+mn-ea"/>
              </a:rPr>
              <a:t>）。即使使用这个单一的逻辑处理器和操作系统线程，也可以调度数十万 goroutine 以惊人的效率和性能并发运行。</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solidFill>
                  <a:schemeClr val="accent1"/>
                </a:solidFill>
                <a:latin typeface="Alibaba PuHuiTi R" panose="00020600040101010101" pitchFamily="18" charset="-122"/>
                <a:sym typeface="+mn-ea"/>
              </a:rPr>
              <a:t>Concurrency is not Parallelism.</a:t>
            </a:r>
            <a:endParaRPr lang="zh-CN" altLang="en-US" sz="3600">
              <a:latin typeface="Alibaba PuHuiTi R" panose="00020600040101010101" pitchFamily="18" charset="-122"/>
              <a:sym typeface="+mn-ea"/>
            </a:endParaRPr>
          </a:p>
          <a:p>
            <a:pPr>
              <a:lnSpc>
                <a:spcPct val="120000"/>
              </a:lnSpc>
              <a:buFont typeface="Arial" panose="020B0604020202020204" pitchFamily="34" charset="0"/>
            </a:pPr>
            <a:r>
              <a:rPr lang="zh-CN" altLang="en-US" sz="3600">
                <a:latin typeface="Alibaba PuHuiTi R" panose="00020600040101010101" pitchFamily="18" charset="-122"/>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 将针对单个物理处理器并发运行，即使 Go 运行时使用多个逻辑处理器。</a:t>
            </a:r>
            <a:endParaRPr lang="zh-CN" altLang="en-US" sz="3600">
              <a:latin typeface="Alibaba PuHuiTi R" panose="00020600040101010101" pitchFamily="18" charset="-122"/>
              <a:sym typeface="+mn-e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这个案例基于两个 </a:t>
            </a:r>
            <a:r>
              <a:rPr lang="en-US" altLang="zh-CN" sz="3600">
                <a:solidFill>
                  <a:schemeClr val="bg1"/>
                </a:solidFill>
                <a:latin typeface="Helvetica Oblique" charset="0"/>
                <a:cs typeface="Helvetica Oblique" charset="0"/>
                <a:sym typeface="+mn-ea"/>
              </a:rPr>
              <a:t>goroutine:</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持有锁很长时间</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goroutine 2 </a:t>
            </a:r>
            <a:r>
              <a:rPr lang="zh-CN" altLang="en-US" sz="3600">
                <a:solidFill>
                  <a:schemeClr val="bg1"/>
                </a:solidFill>
                <a:latin typeface="Helvetica Oblique" charset="0"/>
                <a:cs typeface="Helvetica Oblique" charset="0"/>
                <a:sym typeface="+mn-ea"/>
              </a:rPr>
              <a:t>每</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持有一次锁</a:t>
            </a:r>
            <a:endParaRPr lang="zh-CN" altLang="en-US"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都是</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的周期，但是由于 </a:t>
            </a: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不断的请求锁，可预期它会更频繁的持续到锁。我们基于 </a:t>
            </a:r>
            <a:r>
              <a:rPr lang="en-US" altLang="zh-CN" sz="3600">
                <a:solidFill>
                  <a:schemeClr val="bg1"/>
                </a:solidFill>
                <a:latin typeface="Helvetica Oblique" charset="0"/>
                <a:cs typeface="Helvetica Oblique" charset="0"/>
                <a:sym typeface="+mn-ea"/>
              </a:rPr>
              <a:t>Go 1.8 </a:t>
            </a:r>
            <a:r>
              <a:rPr lang="zh-CN" altLang="en-US" sz="3600">
                <a:solidFill>
                  <a:schemeClr val="bg1"/>
                </a:solidFill>
                <a:latin typeface="Helvetica Oblique" charset="0"/>
                <a:cs typeface="Helvetica Oblique" charset="0"/>
                <a:sym typeface="+mn-ea"/>
              </a:rPr>
              <a:t>循环了</a:t>
            </a:r>
            <a:r>
              <a:rPr lang="en-US" altLang="zh-CN" sz="3600">
                <a:solidFill>
                  <a:schemeClr val="bg1"/>
                </a:solidFill>
                <a:latin typeface="Helvetica Oblique" charset="0"/>
                <a:cs typeface="Helvetica Oblique" charset="0"/>
                <a:sym typeface="+mn-ea"/>
              </a:rPr>
              <a:t>10</a:t>
            </a:r>
            <a:r>
              <a:rPr lang="zh-CN" altLang="en-US" sz="3600">
                <a:solidFill>
                  <a:schemeClr val="bg1"/>
                </a:solidFill>
                <a:latin typeface="Helvetica Oblique" charset="0"/>
                <a:cs typeface="Helvetica Oblique" charset="0"/>
                <a:sym typeface="+mn-ea"/>
              </a:rPr>
              <a:t>次，下面是锁的请求占用分布</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947775" y="2731770"/>
            <a:ext cx="9518650" cy="10710545"/>
          </a:xfrm>
          <a:prstGeom prst="rect">
            <a:avLst/>
          </a:prstGeom>
        </p:spPr>
      </p:pic>
      <p:pic>
        <p:nvPicPr>
          <p:cNvPr id="4" name="图片 3"/>
          <p:cNvPicPr>
            <a:picLocks noChangeAspect="1"/>
          </p:cNvPicPr>
          <p:nvPr/>
        </p:nvPicPr>
        <p:blipFill>
          <a:blip r:embed="rId2"/>
          <a:stretch>
            <a:fillRect/>
          </a:stretch>
        </p:blipFill>
        <p:spPr>
          <a:xfrm>
            <a:off x="2462530" y="7894955"/>
            <a:ext cx="10688320" cy="216916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首先，goroutine1 将获得锁并休眠100</a:t>
            </a:r>
            <a:r>
              <a:rPr lang="en-US" sz="3600">
                <a:solidFill>
                  <a:schemeClr val="bg1"/>
                </a:solidFill>
                <a:latin typeface="Helvetica Oblique" charset="0"/>
                <a:cs typeface="Helvetica Oblique" charset="0"/>
                <a:sym typeface="+mn-ea"/>
              </a:rPr>
              <a:t>ms</a:t>
            </a:r>
            <a:r>
              <a:rPr sz="3600">
                <a:solidFill>
                  <a:schemeClr val="bg1"/>
                </a:solidFill>
                <a:latin typeface="Helvetica Oblique" charset="0"/>
                <a:cs typeface="Helvetica Oblique" charset="0"/>
                <a:sym typeface="+mn-ea"/>
              </a:rPr>
              <a:t>。当goroutine2 试图获取锁时，它将被添加到锁的队列中- FIFO </a:t>
            </a:r>
            <a:r>
              <a:rPr lang="zh-CN" sz="3600">
                <a:solidFill>
                  <a:schemeClr val="bg1"/>
                </a:solidFill>
                <a:latin typeface="Helvetica Oblique" charset="0"/>
                <a:cs typeface="Helvetica Oblique" charset="0"/>
                <a:sym typeface="+mn-ea"/>
              </a:rPr>
              <a:t>顺序，</a:t>
            </a:r>
            <a:r>
              <a:rPr sz="3600">
                <a:solidFill>
                  <a:schemeClr val="bg1"/>
                </a:solidFill>
                <a:latin typeface="Helvetica Oblique" charset="0"/>
                <a:cs typeface="Helvetica Oblique" charset="0"/>
                <a:sym typeface="+mn-ea"/>
              </a:rPr>
              <a:t>goroutine 将进入等待状态</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sz="3600">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08330" y="2497455"/>
            <a:ext cx="10897870" cy="5300345"/>
          </a:xfrm>
          <a:prstGeom prst="rect">
            <a:avLst/>
          </a:prstGeom>
        </p:spPr>
      </p:pic>
      <p:pic>
        <p:nvPicPr>
          <p:cNvPr id="5" name="图片 4"/>
          <p:cNvPicPr>
            <a:picLocks noChangeAspect="1"/>
          </p:cNvPicPr>
          <p:nvPr/>
        </p:nvPicPr>
        <p:blipFill>
          <a:blip r:embed="rId2"/>
          <a:stretch>
            <a:fillRect/>
          </a:stretch>
        </p:blipFill>
        <p:spPr>
          <a:xfrm>
            <a:off x="2339975" y="8025130"/>
            <a:ext cx="10932795" cy="492887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sz="3600">
                <a:solidFill>
                  <a:schemeClr val="bg1"/>
                </a:solidFill>
                <a:latin typeface="Helvetica Oblique" charset="0"/>
                <a:sym typeface="+mn-ea"/>
              </a:rPr>
              <a:t>然而，当 goroutine2 等待运行时，goroutine1将再次请求锁</a:t>
            </a:r>
            <a:r>
              <a:rPr lang="zh-CN" sz="3600">
                <a:solidFill>
                  <a:schemeClr val="bg1"/>
                </a:solidFill>
                <a:latin typeface="Helvetica Oblique" charset="0"/>
                <a:sym typeface="+mn-ea"/>
              </a:rPr>
              <a:t>。</a:t>
            </a:r>
            <a:endParaRPr lang="zh-CN" sz="3600">
              <a:solidFill>
                <a:schemeClr val="bg1"/>
              </a:solidFill>
              <a:latin typeface="Helvetica Oblique" charset="0"/>
              <a:sym typeface="+mn-ea"/>
            </a:endParaRPr>
          </a:p>
          <a:p>
            <a:pPr>
              <a:lnSpc>
                <a:spcPct val="120000"/>
              </a:lnSpc>
              <a:buFont typeface="Arial" panose="020B0604020202020204" pitchFamily="34" charset="0"/>
            </a:pPr>
            <a:r>
              <a:rPr lang="en-US" altLang="zh-CN" sz="3600">
                <a:solidFill>
                  <a:schemeClr val="bg1"/>
                </a:solidFill>
                <a:latin typeface="Helvetica Oblique" charset="0"/>
                <a:sym typeface="+mn-ea"/>
              </a:rPr>
              <a:t>goroutine2 </a:t>
            </a:r>
            <a:r>
              <a:rPr lang="zh-CN" altLang="en-US" sz="3600">
                <a:solidFill>
                  <a:schemeClr val="bg1"/>
                </a:solidFill>
                <a:latin typeface="Helvetica Oblique" charset="0"/>
                <a:sym typeface="+mn-ea"/>
              </a:rPr>
              <a:t>尝试去获取锁，结果悲剧的发现锁又被人持有了，它自己继续进入到等待模式。</a:t>
            </a:r>
            <a:endParaRPr lang="zh-CN" altLang="en-US" sz="3600">
              <a:solidFill>
                <a:schemeClr val="bg1"/>
              </a:solidFill>
              <a:latin typeface="Helvetica Oblique" charset="0"/>
              <a:sym typeface="+mn-ea"/>
            </a:endParaRPr>
          </a:p>
        </p:txBody>
      </p:sp>
      <p:pic>
        <p:nvPicPr>
          <p:cNvPr id="3" name="图片 2"/>
          <p:cNvPicPr>
            <a:picLocks noChangeAspect="1"/>
          </p:cNvPicPr>
          <p:nvPr/>
        </p:nvPicPr>
        <p:blipFill>
          <a:blip r:embed="rId1"/>
          <a:stretch>
            <a:fillRect/>
          </a:stretch>
        </p:blipFill>
        <p:spPr>
          <a:xfrm>
            <a:off x="13529310" y="2731770"/>
            <a:ext cx="10551795" cy="5507355"/>
          </a:xfrm>
          <a:prstGeom prst="rect">
            <a:avLst/>
          </a:prstGeom>
        </p:spPr>
      </p:pic>
      <p:pic>
        <p:nvPicPr>
          <p:cNvPr id="4" name="图片 3"/>
          <p:cNvPicPr>
            <a:picLocks noChangeAspect="1"/>
          </p:cNvPicPr>
          <p:nvPr/>
        </p:nvPicPr>
        <p:blipFill>
          <a:blip r:embed="rId2"/>
          <a:stretch>
            <a:fillRect/>
          </a:stretch>
        </p:blipFill>
        <p:spPr>
          <a:xfrm>
            <a:off x="2406649" y="6528621"/>
            <a:ext cx="10799445" cy="548830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20204" pitchFamily="34" charset="0"/>
            </a:pPr>
            <a:r>
              <a:rPr lang="zh-CN" sz="3600">
                <a:solidFill>
                  <a:schemeClr val="bg1"/>
                </a:solidFill>
                <a:latin typeface="Helvetica Oblique" charset="0"/>
                <a:cs typeface="Helvetica Oblique" charset="0"/>
                <a:sym typeface="+mn-ea"/>
              </a:rPr>
              <a:t>我们看看几种 </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锁的实现</a:t>
            </a:r>
            <a:r>
              <a:rPr lang="en-US" altLang="zh-CN"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Barging. </a:t>
            </a:r>
            <a:r>
              <a:rPr lang="zh-CN" altLang="en-US" sz="3600">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endParaRPr lang="zh-CN" altLang="en-US" sz="3600">
              <a:solidFill>
                <a:schemeClr val="bg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latin typeface="Helvetica Oblique" charset="0"/>
                <a:cs typeface="Helvetica Oblique" charset="0"/>
                <a:sym typeface="+mn-ea"/>
              </a:rPr>
              <a:t>Handsoff. </a:t>
            </a:r>
            <a:r>
              <a:rPr lang="zh-CN" altLang="en-US" sz="3600">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lnSpc>
                <a:spcPct val="120000"/>
              </a:lnSpc>
              <a:buFont typeface="Arial" panose="020B0604020202020204" pitchFamily="34" charset="0"/>
              <a:buChar char="•"/>
            </a:pPr>
            <a:r>
              <a:rPr lang="en-US" altLang="zh-CN" sz="3600">
                <a:solidFill>
                  <a:schemeClr val="bg1"/>
                </a:solidFill>
                <a:cs typeface="Helvetica" pitchFamily="2" charset="0"/>
                <a:sym typeface="+mn-ea"/>
              </a:rPr>
              <a:t>Spinning. </a:t>
            </a:r>
            <a:r>
              <a:rPr lang="zh-CN" altLang="en-US" sz="3600">
                <a:solidFill>
                  <a:schemeClr val="bg1"/>
                </a:solidFill>
                <a:cs typeface="Helvetica" pitchFamily="2" charset="0"/>
                <a:sym typeface="+mn-ea"/>
              </a:rPr>
              <a:t>自旋在等待队列为空或者应用程序重度使用锁时效果不错。</a:t>
            </a:r>
            <a:r>
              <a:rPr lang="en-US" altLang="zh-CN" sz="3600">
                <a:solidFill>
                  <a:schemeClr val="bg1"/>
                </a:solidFill>
                <a:cs typeface="Helvetica" pitchFamily="2" charset="0"/>
                <a:sym typeface="+mn-ea"/>
              </a:rPr>
              <a:t>parking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unparking goroutines </a:t>
            </a:r>
            <a:r>
              <a:rPr lang="zh-CN" altLang="en-US" sz="3600">
                <a:solidFill>
                  <a:schemeClr val="bg1"/>
                </a:solidFill>
                <a:cs typeface="Helvetica" pitchFamily="2" charset="0"/>
                <a:sym typeface="+mn-ea"/>
              </a:rPr>
              <a:t>有不低的性能成本开销，相比自旋来说要慢得多。</a:t>
            </a:r>
            <a:endParaRPr lang="zh-CN" altLang="en-US" sz="3600">
              <a:solidFill>
                <a:schemeClr val="bg1"/>
              </a:solidFill>
              <a:cs typeface="Helvetica" pitchFamily="2" charset="0"/>
              <a:sym typeface="+mn-ea"/>
            </a:endParaRPr>
          </a:p>
        </p:txBody>
      </p:sp>
      <p:pic>
        <p:nvPicPr>
          <p:cNvPr id="2" name="图片 1"/>
          <p:cNvPicPr>
            <a:picLocks noChangeAspect="1"/>
          </p:cNvPicPr>
          <p:nvPr/>
        </p:nvPicPr>
        <p:blipFill>
          <a:blip r:embed="rId1"/>
          <a:stretch>
            <a:fillRect/>
          </a:stretch>
        </p:blipFill>
        <p:spPr>
          <a:xfrm>
            <a:off x="13150215" y="979170"/>
            <a:ext cx="10977245" cy="3288665"/>
          </a:xfrm>
          <a:prstGeom prst="rect">
            <a:avLst/>
          </a:prstGeom>
        </p:spPr>
      </p:pic>
      <p:pic>
        <p:nvPicPr>
          <p:cNvPr id="5" name="图片 4"/>
          <p:cNvPicPr>
            <a:picLocks noChangeAspect="1"/>
          </p:cNvPicPr>
          <p:nvPr/>
        </p:nvPicPr>
        <p:blipFill>
          <a:blip r:embed="rId2"/>
          <a:stretch>
            <a:fillRect/>
          </a:stretch>
        </p:blipFill>
        <p:spPr>
          <a:xfrm>
            <a:off x="13150215" y="4567555"/>
            <a:ext cx="10977245" cy="4615180"/>
          </a:xfrm>
          <a:prstGeom prst="rect">
            <a:avLst/>
          </a:prstGeom>
        </p:spPr>
      </p:pic>
      <p:pic>
        <p:nvPicPr>
          <p:cNvPr id="7" name="图片 6"/>
          <p:cNvPicPr>
            <a:picLocks noChangeAspect="1"/>
          </p:cNvPicPr>
          <p:nvPr/>
        </p:nvPicPr>
        <p:blipFill>
          <a:blip r:embed="rId3"/>
          <a:stretch>
            <a:fillRect/>
          </a:stretch>
        </p:blipFill>
        <p:spPr>
          <a:xfrm>
            <a:off x="13577570" y="9373870"/>
            <a:ext cx="10122535" cy="42037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endParaRPr kumimoji="1" lang="en-US" altLang="zh-CN"/>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20204" pitchFamily="34" charset="0"/>
            </a:pPr>
            <a:r>
              <a:rPr lang="en-US" altLang="zh-CN" sz="3600">
                <a:solidFill>
                  <a:schemeClr val="bg1"/>
                </a:solidFill>
                <a:cs typeface="Helvetica" pitchFamily="2" charset="0"/>
                <a:sym typeface="+mn-ea"/>
              </a:rPr>
              <a:t>Go 1.8 </a:t>
            </a:r>
            <a:r>
              <a:rPr lang="zh-CN" altLang="en-US" sz="3600">
                <a:solidFill>
                  <a:schemeClr val="bg1"/>
                </a:solidFill>
                <a:cs typeface="Helvetica" pitchFamily="2" charset="0"/>
                <a:sym typeface="+mn-ea"/>
              </a:rPr>
              <a:t>使用了 </a:t>
            </a:r>
            <a:r>
              <a:rPr lang="en-US" altLang="zh-CN" sz="3600">
                <a:solidFill>
                  <a:schemeClr val="bg1"/>
                </a:solidFill>
                <a:cs typeface="Helvetica" pitchFamily="2" charset="0"/>
                <a:sym typeface="+mn-ea"/>
              </a:rPr>
              <a:t>Barging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Spining </a:t>
            </a:r>
            <a:r>
              <a:rPr lang="zh-CN" altLang="en-US" sz="3600">
                <a:solidFill>
                  <a:schemeClr val="bg1"/>
                </a:solidFill>
                <a:cs typeface="Helvetica" pitchFamily="2" charset="0"/>
                <a:sym typeface="+mn-ea"/>
              </a:rPr>
              <a:t>的结合实现。当试图获取已经被持有的锁时，如果本地队列为空并且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的数量大于1，goroutine 将自旋几次（用一个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旋转会阻塞程序）。自旋后，goroutine </a:t>
            </a:r>
            <a:r>
              <a:rPr lang="en-US" altLang="zh-CN" sz="3600">
                <a:solidFill>
                  <a:schemeClr val="bg1"/>
                </a:solidFill>
                <a:cs typeface="Helvetica" pitchFamily="2" charset="0"/>
                <a:sym typeface="+mn-ea"/>
              </a:rPr>
              <a:t>park</a:t>
            </a:r>
            <a:r>
              <a:rPr lang="zh-CN" altLang="en-US" sz="3600">
                <a:solidFill>
                  <a:schemeClr val="bg1"/>
                </a:solidFill>
                <a:cs typeface="Helvetica" pitchFamily="2" charset="0"/>
                <a:sym typeface="+mn-ea"/>
              </a:rPr>
              <a:t>。在程序高频使用锁的情况下，它充当了一个快速路径。</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en-US" altLang="zh-CN" sz="3600">
                <a:solidFill>
                  <a:schemeClr val="bg1"/>
                </a:solidFill>
                <a:cs typeface="Helvetica" pitchFamily="2" charset="0"/>
                <a:sym typeface="+mn-ea"/>
              </a:rPr>
              <a:t>Go 1.9 通过添加一个新的饥饿模式来解决先前解释的问题，该模式将</a:t>
            </a:r>
            <a:r>
              <a:rPr lang="zh-CN" altLang="en-US" sz="3600">
                <a:solidFill>
                  <a:schemeClr val="bg1"/>
                </a:solidFill>
                <a:cs typeface="Helvetica" pitchFamily="2" charset="0"/>
                <a:sym typeface="+mn-ea"/>
              </a:rPr>
              <a:t>会在释放时候触发</a:t>
            </a:r>
            <a:r>
              <a:rPr lang="en-US" altLang="zh-CN" sz="3600">
                <a:solidFill>
                  <a:schemeClr val="bg1"/>
                </a:solidFill>
                <a:cs typeface="Helvetica" pitchFamily="2" charset="0"/>
                <a:sym typeface="+mn-ea"/>
              </a:rPr>
              <a:t> handsoff</a:t>
            </a:r>
            <a:r>
              <a:rPr lang="zh-CN" altLang="en-US" sz="3600">
                <a:solidFill>
                  <a:schemeClr val="bg1"/>
                </a:solidFill>
                <a:cs typeface="Helvetica" pitchFamily="2" charset="0"/>
                <a:sym typeface="+mn-ea"/>
              </a:rPr>
              <a:t>。所有等待锁超过一毫秒的 goroutine（也称为有界等待）将被诊断为饥饿。当被标记为饥饿状态时，</a:t>
            </a:r>
            <a:r>
              <a:rPr lang="en-US" altLang="zh-CN" sz="3600">
                <a:solidFill>
                  <a:schemeClr val="bg1"/>
                </a:solidFill>
                <a:cs typeface="Helvetica" pitchFamily="2" charset="0"/>
                <a:sym typeface="+mn-ea"/>
              </a:rPr>
              <a:t>unlock </a:t>
            </a:r>
            <a:r>
              <a:rPr lang="zh-CN" altLang="en-US" sz="3600">
                <a:solidFill>
                  <a:schemeClr val="bg1"/>
                </a:solidFill>
                <a:cs typeface="Helvetica" pitchFamily="2" charset="0"/>
                <a:sym typeface="+mn-ea"/>
              </a:rPr>
              <a:t>方法会 </a:t>
            </a:r>
            <a:r>
              <a:rPr lang="en-US" altLang="zh-CN" sz="3600">
                <a:solidFill>
                  <a:schemeClr val="bg1"/>
                </a:solidFill>
                <a:cs typeface="Helvetica" pitchFamily="2" charset="0"/>
                <a:sym typeface="+mn-ea"/>
              </a:rPr>
              <a:t>handsoff </a:t>
            </a:r>
            <a:r>
              <a:rPr lang="zh-CN" altLang="en-US" sz="3600">
                <a:solidFill>
                  <a:schemeClr val="bg1"/>
                </a:solidFill>
                <a:cs typeface="Helvetica" pitchFamily="2" charset="0"/>
                <a:sym typeface="+mn-ea"/>
              </a:rPr>
              <a:t>把锁直接扔给第一个等待者。</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在饥饿模式下，自旋也被停用，因为传入的goroutines 将没有机会获取为下一个等待者保留的锁。</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13474065" y="3166110"/>
            <a:ext cx="10503535" cy="4216400"/>
          </a:xfrm>
          <a:prstGeom prst="rect">
            <a:avLst/>
          </a:prstGeom>
        </p:spPr>
      </p:pic>
      <p:pic>
        <p:nvPicPr>
          <p:cNvPr id="4" name="图片 3"/>
          <p:cNvPicPr>
            <a:picLocks noChangeAspect="1"/>
          </p:cNvPicPr>
          <p:nvPr/>
        </p:nvPicPr>
        <p:blipFill>
          <a:blip r:embed="rId2"/>
          <a:stretch>
            <a:fillRect/>
          </a:stretch>
        </p:blipFill>
        <p:spPr>
          <a:xfrm>
            <a:off x="15607665" y="10068560"/>
            <a:ext cx="6236335" cy="14986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endParaRPr kumimoji="1" lang="en-US" altLang="zh-CN"/>
          </a:p>
        </p:txBody>
      </p:sp>
      <p:sp>
        <p:nvSpPr>
          <p:cNvPr id="13" name="文本占位符 12"/>
          <p:cNvSpPr>
            <a:spLocks noGrp="1"/>
          </p:cNvSpPr>
          <p:nvPr>
            <p:ph type="body" sz="quarter" idx="11"/>
          </p:nvPr>
        </p:nvSpPr>
        <p:spPr>
          <a:xfrm>
            <a:off x="2462530" y="6710045"/>
            <a:ext cx="7332980" cy="5531485"/>
          </a:xfrm>
        </p:spPr>
        <p:txBody>
          <a:bodyPr anchor="t" anchorCtr="0">
            <a:noAutofit/>
          </a:bodyPr>
          <a:lstStyle/>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并行工作流</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错误处理 或者 优雅降级</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我们把一个复杂的任务，尤其是依赖多个微服务 </a:t>
            </a:r>
            <a:r>
              <a:rPr lang="en-US" altLang="zh-CN" sz="3600">
                <a:solidFill>
                  <a:schemeClr val="bg1"/>
                </a:solidFill>
                <a:latin typeface="Helvetica Oblique" charset="0"/>
                <a:cs typeface="Helvetica Oblique" charset="0"/>
                <a:sym typeface="+mn-ea"/>
              </a:rPr>
              <a:t>rpc </a:t>
            </a:r>
            <a:r>
              <a:rPr lang="zh-CN" altLang="en-US" sz="3600">
                <a:solidFill>
                  <a:schemeClr val="bg1"/>
                </a:solidFill>
                <a:latin typeface="Helvetica Oblique" charset="0"/>
                <a:cs typeface="Helvetica Oblique" charset="0"/>
                <a:sym typeface="+mn-ea"/>
              </a:rPr>
              <a:t>需要聚合数据的任务，分解为依赖和并行，依赖的意思为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需要上游 </a:t>
            </a:r>
            <a:r>
              <a:rPr lang="en-US" altLang="zh-CN" sz="3600">
                <a:solidFill>
                  <a:schemeClr val="bg1"/>
                </a:solidFill>
                <a:latin typeface="Helvetica Oblique" charset="0"/>
                <a:cs typeface="Helvetica Oblique" charset="0"/>
                <a:sym typeface="+mn-ea"/>
              </a:rPr>
              <a:t>a </a:t>
            </a:r>
            <a:r>
              <a:rPr lang="zh-CN" altLang="en-US" sz="3600">
                <a:solidFill>
                  <a:schemeClr val="bg1"/>
                </a:solidFill>
                <a:latin typeface="Helvetica Oblique" charset="0"/>
                <a:cs typeface="Helvetica Oblique" charset="0"/>
                <a:sym typeface="+mn-ea"/>
              </a:rPr>
              <a:t>的数据才能访问下游 </a:t>
            </a:r>
            <a:r>
              <a:rPr lang="en-US" altLang="zh-CN" sz="3600">
                <a:solidFill>
                  <a:schemeClr val="bg1"/>
                </a:solidFill>
                <a:latin typeface="Helvetica Oblique" charset="0"/>
                <a:cs typeface="Helvetica Oblique" charset="0"/>
                <a:sym typeface="+mn-ea"/>
              </a:rPr>
              <a:t>b </a:t>
            </a:r>
            <a:r>
              <a:rPr lang="zh-CN" altLang="en-US" sz="3600">
                <a:solidFill>
                  <a:schemeClr val="bg1"/>
                </a:solidFill>
                <a:latin typeface="Helvetica Oblique" charset="0"/>
                <a:cs typeface="Helvetica Oblique" charset="0"/>
                <a:sym typeface="+mn-ea"/>
              </a:rPr>
              <a:t>的数据进行组合。但是并行的意思为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分解为多个小任务并行执行，最终等全部执行完毕。</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 - D</a:t>
            </a:r>
            <a:r>
              <a:rPr kumimoji="1" lang="en-US" altLang="zh-CN"/>
              <a:t>emo</a:t>
            </a:r>
            <a:endParaRPr kumimoji="1" lang="en-US" altLang="zh-CN"/>
          </a:p>
        </p:txBody>
      </p:sp>
      <p:sp>
        <p:nvSpPr>
          <p:cNvPr id="13" name="文本占位符 12"/>
          <p:cNvSpPr>
            <a:spLocks noGrp="1"/>
          </p:cNvSpPr>
          <p:nvPr>
            <p:ph type="body" sz="quarter" idx="11"/>
          </p:nvPr>
        </p:nvSpPr>
        <p:spPr>
          <a:xfrm>
            <a:off x="2305685" y="2863850"/>
            <a:ext cx="7332980" cy="5531485"/>
          </a:xfrm>
        </p:spPr>
        <p:txBody>
          <a:bodyPr anchor="t" anchorCtr="0">
            <a:noAutofit/>
          </a:bodyPr>
          <a:lstStyle/>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p:txBody>
      </p:sp>
      <p:pic>
        <p:nvPicPr>
          <p:cNvPr id="5" name="图片 4"/>
          <p:cNvPicPr>
            <a:picLocks noChangeAspect="1"/>
          </p:cNvPicPr>
          <p:nvPr/>
        </p:nvPicPr>
        <p:blipFill>
          <a:blip r:embed="rId1"/>
          <a:stretch>
            <a:fillRect/>
          </a:stretch>
        </p:blipFill>
        <p:spPr>
          <a:xfrm>
            <a:off x="10574655" y="2863850"/>
            <a:ext cx="10090785" cy="1025017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endParaRPr kumimoji="1" lang="en-US" altLang="zh-CN"/>
          </a:p>
        </p:txBody>
      </p:sp>
      <p:sp>
        <p:nvSpPr>
          <p:cNvPr id="4" name="文本占位符 12"/>
          <p:cNvSpPr>
            <a:spLocks noGrp="1"/>
          </p:cNvSpPr>
          <p:nvPr/>
        </p:nvSpPr>
        <p:spPr>
          <a:xfrm>
            <a:off x="2589529" y="2876550"/>
            <a:ext cx="1128258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sync.Pool </a:t>
            </a:r>
            <a:r>
              <a:rPr lang="zh-CN" altLang="en-US" sz="3600">
                <a:solidFill>
                  <a:schemeClr val="bg1"/>
                </a:solidFill>
                <a:latin typeface="Helvetica Oblique" charset="0"/>
                <a:cs typeface="Helvetica Oblique" charset="0"/>
                <a:sym typeface="+mn-ea"/>
              </a:rPr>
              <a:t>的场景是用来保存和复用临时对象，以减少内存分配，降低 </a:t>
            </a:r>
            <a:r>
              <a:rPr lang="en-US" altLang="zh-CN" sz="3600">
                <a:solidFill>
                  <a:schemeClr val="bg1"/>
                </a:solidFill>
                <a:latin typeface="Helvetica Oblique" charset="0"/>
                <a:cs typeface="Helvetica Oblique" charset="0"/>
                <a:sym typeface="+mn-ea"/>
              </a:rPr>
              <a:t>GC </a:t>
            </a:r>
            <a:r>
              <a:rPr lang="zh-CN" altLang="en-US" sz="3600">
                <a:solidFill>
                  <a:schemeClr val="bg1"/>
                </a:solidFill>
                <a:latin typeface="Helvetica Oblique" charset="0"/>
                <a:cs typeface="Helvetica Oblique" charset="0"/>
                <a:sym typeface="+mn-ea"/>
              </a:rPr>
              <a:t>压力（</a:t>
            </a:r>
            <a:r>
              <a:rPr lang="en-US" altLang="zh-CN" sz="3600">
                <a:solidFill>
                  <a:schemeClr val="bg1"/>
                </a:solidFill>
                <a:latin typeface="Helvetica Oblique" charset="0"/>
                <a:cs typeface="Helvetica Oblique" charset="0"/>
                <a:sym typeface="+mn-ea"/>
              </a:rPr>
              <a:t>Request-Driven </a:t>
            </a:r>
            <a:r>
              <a:rPr lang="zh-CN" altLang="en-US" sz="3600">
                <a:solidFill>
                  <a:schemeClr val="bg1"/>
                </a:solidFill>
                <a:latin typeface="Helvetica Oblique" charset="0"/>
                <a:cs typeface="Helvetica Oblique" charset="0"/>
                <a:sym typeface="+mn-ea"/>
              </a:rPr>
              <a:t>特别合适）。</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4596745" y="3511550"/>
            <a:ext cx="8230870" cy="1814830"/>
          </a:xfrm>
          <a:prstGeom prst="rect">
            <a:avLst/>
          </a:prstGeom>
        </p:spPr>
      </p:pic>
      <p:pic>
        <p:nvPicPr>
          <p:cNvPr id="7" name="图片 6"/>
          <p:cNvPicPr>
            <a:picLocks noChangeAspect="1"/>
          </p:cNvPicPr>
          <p:nvPr/>
        </p:nvPicPr>
        <p:blipFill>
          <a:blip r:embed="rId2"/>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 FIFO） + 双向链表的方式，头部只能写入，尾部可以并发读取</a:t>
            </a:r>
            <a:endPar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solidFill>
                  <a:schemeClr val="accent1"/>
                </a:solidFill>
              </a:rPr>
              <a:t>chan - </a:t>
            </a:r>
            <a:r>
              <a:rPr kumimoji="1" lang="zh-CN" altLang="en-US">
                <a:solidFill>
                  <a:schemeClr val="accent1"/>
                </a:solidFill>
              </a:rPr>
              <a:t>最佳实践与工作模式</a:t>
            </a:r>
            <a:endParaRPr kumimoji="1" lang="en-US"/>
          </a:p>
          <a:p>
            <a:pPr marL="571500" indent="-571500">
              <a:buFont typeface="Arial" panose="020B060402020202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channels </a:t>
            </a:r>
            <a:r>
              <a:rPr lang="zh-CN" altLang="en-US" sz="3600">
                <a:solidFill>
                  <a:schemeClr val="bg1"/>
                </a:solidFill>
                <a:latin typeface="Alibaba PuHuiTi R" panose="00020600040101010101" pitchFamily="18" charset="-122"/>
                <a:sym typeface="+mn-ea"/>
              </a:rPr>
              <a:t>是一种类型安全的消息队列，充当两个 goroutine 之间的管道，将通过它同步的进行任意资源的交换。</a:t>
            </a:r>
            <a:r>
              <a:rPr lang="en-US" altLang="zh-CN" sz="3600">
                <a:solidFill>
                  <a:schemeClr val="bg1"/>
                </a:solidFill>
                <a:latin typeface="Alibaba PuHuiTi R" panose="00020600040101010101" pitchFamily="18" charset="-122"/>
                <a:sym typeface="+mn-ea"/>
              </a:rPr>
              <a:t>chan 控制 goroutines 交互的能力</a:t>
            </a:r>
            <a:r>
              <a:rPr lang="zh-CN" altLang="en-US" sz="3600">
                <a:solidFill>
                  <a:schemeClr val="bg1"/>
                </a:solidFill>
                <a:latin typeface="Alibaba PuHuiTi R" panose="00020600040101010101" pitchFamily="18" charset="-122"/>
                <a:sym typeface="+mn-ea"/>
              </a:rPr>
              <a:t>从而</a:t>
            </a:r>
            <a:r>
              <a:rPr lang="en-US" altLang="zh-CN" sz="3600">
                <a:solidFill>
                  <a:schemeClr val="bg1"/>
                </a:solidFill>
                <a:latin typeface="Alibaba PuHuiTi R" panose="00020600040101010101" pitchFamily="18" charset="-122"/>
                <a:sym typeface="+mn-ea"/>
              </a:rPr>
              <a:t>创建了 Go 同步机制。当创建的 chan 没有容量时，称为无缓冲通道。反过来，使用容量创建的 chan 称为缓冲通道。</a:t>
            </a:r>
            <a:endParaRPr lang="en-US" altLang="zh-CN" sz="3600">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要了解</a:t>
            </a:r>
            <a:r>
              <a:rPr lang="zh-CN" altLang="en-US" sz="3600">
                <a:solidFill>
                  <a:schemeClr val="bg1"/>
                </a:solidFill>
                <a:latin typeface="Alibaba PuHuiTi R" panose="00020600040101010101" pitchFamily="18" charset="-122"/>
                <a:sym typeface="+mn-ea"/>
              </a:rPr>
              <a:t>通过</a:t>
            </a:r>
            <a:r>
              <a:rPr lang="en-US" altLang="zh-CN" sz="3600">
                <a:solidFill>
                  <a:schemeClr val="bg1"/>
                </a:solidFill>
                <a:latin typeface="Alibaba PuHuiTi R" panose="00020600040101010101" pitchFamily="18" charset="-122"/>
                <a:sym typeface="+mn-ea"/>
              </a:rPr>
              <a:t> chan 交互的 goroutine 的同步行为是什么，我们需要知道通道的类型和状态。根据我们使用的是无缓冲通道还是缓冲通道，场景会有所不同，所以让我们单独讨论每个场景。</a:t>
            </a:r>
            <a:endParaRPr lang="en-US" altLang="zh-CN" sz="3600">
              <a:solidFill>
                <a:schemeClr val="bg1"/>
              </a:solidFill>
              <a:latin typeface="Alibaba PuHuiTi R" panose="00020600040101010101" pitchFamily="18" charset="-122"/>
              <a:sym typeface="+mn-ea"/>
            </a:endParaRPr>
          </a:p>
        </p:txBody>
      </p:sp>
      <p:pic>
        <p:nvPicPr>
          <p:cNvPr id="3" name="图片 2"/>
          <p:cNvPicPr>
            <a:picLocks noChangeAspect="1"/>
          </p:cNvPicPr>
          <p:nvPr/>
        </p:nvPicPr>
        <p:blipFill>
          <a:blip r:embed="rId1"/>
          <a:stretch>
            <a:fillRect/>
          </a:stretch>
        </p:blipFill>
        <p:spPr>
          <a:xfrm>
            <a:off x="14060170" y="3755390"/>
            <a:ext cx="9889490" cy="738886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空的 select 语句将永远阻塞。</a:t>
            </a:r>
            <a:endParaRPr lang="zh-CN" altLang="en-US">
              <a:sym typeface="+mn-ea"/>
            </a:endParaRPr>
          </a:p>
        </p:txBody>
      </p:sp>
      <p:pic>
        <p:nvPicPr>
          <p:cNvPr id="2" name="图片 1"/>
          <p:cNvPicPr>
            <a:picLocks noChangeAspect="1"/>
          </p:cNvPicPr>
          <p:nvPr/>
        </p:nvPicPr>
        <p:blipFill>
          <a:blip r:embed="rId1"/>
          <a:stretch>
            <a:fillRect/>
          </a:stretch>
        </p:blipFill>
        <p:spPr>
          <a:xfrm>
            <a:off x="4480560" y="3509010"/>
            <a:ext cx="15420975" cy="1003427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141034" y="2858770"/>
            <a:ext cx="11301916"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accent1"/>
                </a:solidFill>
                <a:latin typeface="Alibaba PuHuiTi R" panose="00020600040101010101" pitchFamily="18" charset="-122"/>
                <a:sym typeface="+mn-ea"/>
              </a:rPr>
              <a:t>ch := make(chan struct{})</a:t>
            </a:r>
            <a:endParaRPr lang="en-US" altLang="zh-CN">
              <a:solidFill>
                <a:schemeClr val="bg1"/>
              </a:solidFill>
              <a:latin typeface="Alibaba PuHuiTi R" panose="00020600040101010101" pitchFamily="18" charset="-122"/>
              <a:sym typeface="+mn-ea"/>
            </a:endParaRPr>
          </a:p>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无缓冲 chan 没有容量，因此进行任何交换</a:t>
            </a:r>
            <a:r>
              <a:rPr lang="zh-CN" altLang="en-US" sz="3600">
                <a:solidFill>
                  <a:schemeClr val="bg1"/>
                </a:solidFill>
                <a:latin typeface="Alibaba PuHuiTi R" panose="00020600040101010101" pitchFamily="18" charset="-122"/>
                <a:sym typeface="+mn-ea"/>
              </a:rPr>
              <a:t>前</a:t>
            </a:r>
            <a:r>
              <a:rPr lang="en-US" altLang="zh-CN" sz="3600">
                <a:solidFill>
                  <a:schemeClr val="bg1"/>
                </a:solidFill>
                <a:latin typeface="Alibaba PuHuiTi R" panose="00020600040101010101" pitchFamily="18" charset="-122"/>
                <a:sym typeface="+mn-ea"/>
              </a:rPr>
              <a:t>需要两个 goroutine </a:t>
            </a:r>
            <a:r>
              <a:rPr lang="zh-CN" altLang="en-US" sz="3600">
                <a:solidFill>
                  <a:schemeClr val="bg1"/>
                </a:solidFill>
                <a:latin typeface="Alibaba PuHuiTi R" panose="00020600040101010101" pitchFamily="18" charset="-122"/>
                <a:sym typeface="+mn-ea"/>
              </a:rPr>
              <a:t>同时准备好</a:t>
            </a:r>
            <a:r>
              <a:rPr lang="en-US" altLang="zh-CN" sz="3600">
                <a:solidFill>
                  <a:schemeClr val="bg1"/>
                </a:solidFill>
                <a:latin typeface="Alibaba PuHuiTi R" panose="00020600040101010101" pitchFamily="18" charset="-122"/>
                <a:sym typeface="+mn-ea"/>
              </a:rPr>
              <a:t>。当 goroutine 试图将一个资源发送到一个无缓冲的通道并且没有goroutine 等待接收该资源时，该通道将锁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发送 goroutine 并使其等待。当 goroutine 尝试从无缓冲通道接收，并且没有 goroutine 等待发送资源时，该通道将锁</a:t>
            </a:r>
            <a:r>
              <a:rPr lang="zh-CN" altLang="en-US" sz="3600">
                <a:solidFill>
                  <a:schemeClr val="bg1"/>
                </a:solidFill>
                <a:latin typeface="Alibaba PuHuiTi R" panose="00020600040101010101" pitchFamily="18" charset="-122"/>
                <a:sym typeface="+mn-ea"/>
              </a:rPr>
              <a:t>住</a:t>
            </a:r>
            <a:r>
              <a:rPr lang="en-US" altLang="zh-CN" sz="3600">
                <a:solidFill>
                  <a:schemeClr val="bg1"/>
                </a:solidFill>
                <a:latin typeface="Alibaba PuHuiTi R" panose="00020600040101010101" pitchFamily="18" charset="-122"/>
                <a:sym typeface="+mn-ea"/>
              </a:rPr>
              <a:t>接收 goroutine 并使其等待。</a:t>
            </a:r>
            <a:endParaRPr lang="en-US" altLang="zh-CN" sz="3600">
              <a:solidFill>
                <a:schemeClr val="bg1"/>
              </a:solidFill>
              <a:latin typeface="Alibaba PuHuiTi R" panose="00020600040101010101" pitchFamily="18" charset="-122"/>
              <a:sym typeface="+mn-ea"/>
            </a:endParaRPr>
          </a:p>
          <a:p>
            <a:pPr>
              <a:buFont typeface="Arial" panose="020B0604020202020204" pitchFamily="34" charset="0"/>
            </a:pPr>
            <a:r>
              <a:rPr lang="en-US" altLang="zh-CN" sz="3600">
                <a:solidFill>
                  <a:schemeClr val="accent2"/>
                </a:solidFill>
                <a:latin typeface="Alibaba PuHuiTi R" panose="00020600040101010101" pitchFamily="18" charset="-122"/>
                <a:sym typeface="+mn-ea"/>
              </a:rPr>
              <a:t>无缓冲信道的本质是保证同步。</a:t>
            </a:r>
            <a:endParaRPr lang="en-US" altLang="zh-CN" sz="3600">
              <a:solidFill>
                <a:schemeClr val="accent2"/>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13442950" y="3825875"/>
            <a:ext cx="10875645" cy="831342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endParaRPr kumimoji="1" lang="en-US" altLang="zh-CN"/>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Alibaba PuHuiTi R" panose="00020600040101010101" pitchFamily="18" charset="-122"/>
                <a:sym typeface="+mn-ea"/>
              </a:rPr>
              <a:t>第一个 goroutine 在发送消息 foo 之后被阻塞，因为还没有接收者准备好。规范中对这种行为进行了很好的解释</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好处: 100% 保证能收到。</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i="1">
                <a:solidFill>
                  <a:schemeClr val="accent1"/>
                </a:solidFill>
                <a:latin typeface="Helvetica Oblique" charset="0"/>
                <a:cs typeface="Helvetica Oblique" charset="0"/>
                <a:sym typeface="+mn-ea"/>
              </a:rPr>
              <a:t>代价: 延迟时间未知。</a:t>
            </a: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5092045" y="1573530"/>
            <a:ext cx="8526145" cy="1200213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endParaRPr kumimoji="1" lang="en-US" altLang="zh-CN"/>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sz="3600">
                <a:solidFill>
                  <a:schemeClr val="bg1"/>
                </a:solidFill>
                <a:latin typeface="Helvetica Oblique" charset="0"/>
                <a:cs typeface="Helvetica Oblique" charset="0"/>
                <a:sym typeface="+mn-ea"/>
              </a:rPr>
              <a:t>住</a:t>
            </a:r>
            <a:r>
              <a:rPr lang="en-US" altLang="zh-CN" sz="3600">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sz="3600">
                <a:solidFill>
                  <a:schemeClr val="bg1"/>
                </a:solidFill>
                <a:latin typeface="Helvetica Oblique" charset="0"/>
                <a:cs typeface="Helvetica Oblique" charset="0"/>
                <a:sym typeface="+mn-ea"/>
              </a:rPr>
              <a:t>住 </a:t>
            </a:r>
            <a:r>
              <a:rPr lang="en-US" altLang="zh-CN" sz="3600">
                <a:solidFill>
                  <a:schemeClr val="bg1"/>
                </a:solidFill>
                <a:latin typeface="Helvetica Oblique" charset="0"/>
                <a:cs typeface="Helvetica Oblique" charset="0"/>
                <a:sym typeface="+mn-ea"/>
              </a:rPr>
              <a:t>goroutine 并使其等待资源被发送。</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5821660" y="1231900"/>
            <a:ext cx="7230110" cy="12118340"/>
          </a:xfrm>
          <a:prstGeom prst="rect">
            <a:avLst/>
          </a:prstGeom>
        </p:spPr>
      </p:pic>
      <p:pic>
        <p:nvPicPr>
          <p:cNvPr id="5" name="图片 4"/>
          <p:cNvPicPr>
            <a:picLocks noChangeAspect="1"/>
          </p:cNvPicPr>
          <p:nvPr/>
        </p:nvPicPr>
        <p:blipFill>
          <a:blip r:embed="rId2"/>
          <a:stretch>
            <a:fillRect/>
          </a:stretch>
        </p:blipFill>
        <p:spPr>
          <a:xfrm>
            <a:off x="3244850" y="8050530"/>
            <a:ext cx="9542780" cy="485838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endParaRPr kumimoji="1" lang="en-US" altLang="zh-CN"/>
          </a:p>
        </p:txBody>
      </p:sp>
      <p:sp>
        <p:nvSpPr>
          <p:cNvPr id="4" name="文本占位符 12"/>
          <p:cNvSpPr>
            <a:spLocks noGrp="1"/>
          </p:cNvSpPr>
          <p:nvPr/>
        </p:nvSpPr>
        <p:spPr>
          <a:xfrm>
            <a:off x="2566199" y="2724785"/>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我们在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创建过程中定义的缓冲区大小可能会极大地影响性能。我将使用密集使用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sz="3600">
                <a:solidFill>
                  <a:schemeClr val="bg1"/>
                </a:solidFill>
                <a:latin typeface="Helvetica Oblique" charset="0"/>
                <a:cs typeface="Helvetica Oblique" charset="0"/>
                <a:sym typeface="+mn-ea"/>
              </a:rPr>
              <a:t>百万个</a:t>
            </a:r>
            <a:r>
              <a:rPr sz="3600">
                <a:solidFill>
                  <a:schemeClr val="bg1"/>
                </a:solidFill>
                <a:latin typeface="Helvetica Oblique" charset="0"/>
                <a:cs typeface="Helvetica Oblique" charset="0"/>
                <a:sym typeface="+mn-ea"/>
              </a:rPr>
              <a:t>整数元素，而</a:t>
            </a:r>
            <a:r>
              <a:rPr lang="en-US" sz="3600">
                <a:solidFill>
                  <a:schemeClr val="bg1"/>
                </a:solidFill>
                <a:latin typeface="Helvetica Oblique" charset="0"/>
                <a:cs typeface="Helvetica Oblique" charset="0"/>
                <a:sym typeface="+mn-ea"/>
              </a:rPr>
              <a:t>5</a:t>
            </a:r>
            <a:r>
              <a:rPr lang="zh-CN" altLang="en-US" sz="3600">
                <a:solidFill>
                  <a:schemeClr val="bg1"/>
                </a:solidFill>
                <a:latin typeface="Helvetica Oblique" charset="0"/>
                <a:cs typeface="Helvetica Oblique" charset="0"/>
                <a:sym typeface="+mn-ea"/>
              </a:rPr>
              <a:t>个</a:t>
            </a:r>
            <a:r>
              <a:rPr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worker </a:t>
            </a:r>
            <a:r>
              <a:rPr sz="3600">
                <a:solidFill>
                  <a:schemeClr val="bg1"/>
                </a:solidFill>
                <a:latin typeface="Helvetica Oblique" charset="0"/>
                <a:cs typeface="Helvetica Oblique" charset="0"/>
                <a:sym typeface="+mn-ea"/>
              </a:rPr>
              <a:t>将读取并将它们</a:t>
            </a:r>
            <a:r>
              <a:rPr lang="zh-CN" sz="3600">
                <a:solidFill>
                  <a:schemeClr val="bg1"/>
                </a:solidFill>
                <a:latin typeface="Helvetica Oblique" charset="0"/>
                <a:cs typeface="Helvetica Oblique" charset="0"/>
                <a:sym typeface="+mn-ea"/>
              </a:rPr>
              <a:t>追加</a:t>
            </a:r>
            <a:r>
              <a:rPr sz="3600">
                <a:solidFill>
                  <a:schemeClr val="bg1"/>
                </a:solidFill>
                <a:latin typeface="Helvetica Oblique" charset="0"/>
                <a:cs typeface="Helvetica Oblique" charset="0"/>
                <a:sym typeface="+mn-ea"/>
              </a:rPr>
              <a:t>到一个名为 total 的结果变量中。</a:t>
            </a:r>
            <a:endParaRPr sz="3600">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a:buFont typeface="Arial" panose="020B0604020202020204" pitchFamily="34" charset="0"/>
            </a:pPr>
            <a:endParaRPr>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02970" y="2724785"/>
            <a:ext cx="10478770" cy="6752590"/>
          </a:xfrm>
          <a:prstGeom prst="rect">
            <a:avLst/>
          </a:prstGeom>
        </p:spPr>
      </p:pic>
      <p:pic>
        <p:nvPicPr>
          <p:cNvPr id="7" name="图片 6"/>
          <p:cNvPicPr>
            <a:picLocks noChangeAspect="1"/>
          </p:cNvPicPr>
          <p:nvPr/>
        </p:nvPicPr>
        <p:blipFill>
          <a:blip r:embed="rId2"/>
          <a:stretch>
            <a:fillRect/>
          </a:stretch>
        </p:blipFill>
        <p:spPr>
          <a:xfrm>
            <a:off x="13432790" y="9757410"/>
            <a:ext cx="10819130" cy="1098550"/>
          </a:xfrm>
          <a:prstGeom prst="rect">
            <a:avLst/>
          </a:prstGeom>
        </p:spPr>
      </p:pic>
      <p:pic>
        <p:nvPicPr>
          <p:cNvPr id="8" name="图片 7"/>
          <p:cNvPicPr>
            <a:picLocks noChangeAspect="1"/>
          </p:cNvPicPr>
          <p:nvPr/>
        </p:nvPicPr>
        <p:blipFill>
          <a:blip r:embed="rId3"/>
          <a:stretch>
            <a:fillRect/>
          </a:stretch>
        </p:blipFill>
        <p:spPr>
          <a:xfrm>
            <a:off x="4023995" y="6822440"/>
            <a:ext cx="7983855" cy="322008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341080" cy="1310640"/>
          </a:xfrm>
        </p:spPr>
        <p:txBody>
          <a:bodyPr>
            <a:normAutofit fontScale="90000"/>
          </a:bodyPr>
          <a:lstStyle/>
          <a:p>
            <a:r>
              <a:rPr kumimoji="1" lang="en-US" altLang="zh-CN"/>
              <a:t>Go Concurrency Patterns - </a:t>
            </a:r>
            <a:r>
              <a:rPr kumimoji="1" lang="zh-CN" altLang="en-US"/>
              <a:t>查阅资料，了解这些模式的</a:t>
            </a:r>
            <a:r>
              <a:rPr kumimoji="1" lang="zh-CN" altLang="en-US"/>
              <a:t>使用</a:t>
            </a:r>
            <a:endParaRPr kumimoji="1" lang="zh-CN" altLang="en-US"/>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Timing out - </a:t>
            </a:r>
            <a:r>
              <a:rPr lang="zh-CN" altLang="en-US">
                <a:solidFill>
                  <a:schemeClr val="bg1"/>
                </a:solidFill>
                <a:latin typeface="Helvetica Oblique" charset="0"/>
                <a:cs typeface="Helvetica Oblique" charset="0"/>
                <a:sym typeface="+mn-ea"/>
              </a:rPr>
              <a:t>利用</a:t>
            </a:r>
            <a:r>
              <a:rPr lang="en-US" altLang="zh-CN">
                <a:solidFill>
                  <a:schemeClr val="bg1"/>
                </a:solidFill>
                <a:latin typeface="Helvetica Oblique" charset="0"/>
                <a:cs typeface="Helvetica Oblique" charset="0"/>
                <a:sym typeface="+mn-ea"/>
              </a:rPr>
              <a:t>channel</a:t>
            </a:r>
            <a:r>
              <a:rPr lang="zh-CN" altLang="en-US">
                <a:solidFill>
                  <a:schemeClr val="bg1"/>
                </a:solidFill>
                <a:latin typeface="Helvetica Oblique" charset="0"/>
                <a:cs typeface="Helvetica Oblique" charset="0"/>
                <a:sym typeface="+mn-ea"/>
              </a:rPr>
              <a:t>实现超时控制</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Moving on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Pipeline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Fan-out, Fan-in</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Cancellation</a:t>
            </a:r>
            <a:endParaRPr lang="en-US">
              <a:solidFill>
                <a:schemeClr val="bg1"/>
              </a:solidFill>
              <a:latin typeface="Helvetica Oblique" charset="0"/>
              <a:cs typeface="Helvetica Oblique" charset="0"/>
              <a:sym typeface="+mn-ea"/>
            </a:endParaRPr>
          </a:p>
          <a:p>
            <a:pPr marL="1028700" lvl="1" indent="-571500">
              <a:buFont typeface="Arial" panose="020B060402020202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endParaRPr lang="zh-CN" alt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20204" pitchFamily="34" charset="0"/>
              <a:buChar char="•"/>
            </a:pPr>
            <a:r>
              <a:rPr lang="zh-CN" altLang="en-US" sz="3200" i="1">
                <a:solidFill>
                  <a:schemeClr val="accent1"/>
                </a:solidFill>
                <a:latin typeface="Helvetica Oblique" charset="0"/>
                <a:cs typeface="Helvetica Oblique" charset="0"/>
                <a:sym typeface="+mn-ea"/>
              </a:rPr>
              <a:t>非常适合取消和超时控制。</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a:t>
            </a:r>
            <a:endParaRPr lang="en-US">
              <a:solidFill>
                <a:schemeClr val="bg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https://blog.golang.org/concurrency-timeouts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https://blog.golang.org/pipelines</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https://talks.golang.org/2013/advconc.slide#1</a:t>
            </a:r>
            <a:endParaRPr lang="en-US" sz="3600" i="1">
              <a:solidFill>
                <a:schemeClr val="accent1"/>
              </a:solidFill>
              <a:latin typeface="Helvetica Oblique" charset="0"/>
              <a:cs typeface="Helvetica Oblique" charset="0"/>
              <a:sym typeface="+mn-ea"/>
            </a:endParaRPr>
          </a:p>
          <a:p>
            <a:pPr>
              <a:buFont typeface="Arial" panose="020B0604020202020204" pitchFamily="34" charset="0"/>
            </a:pPr>
            <a:r>
              <a:rPr lang="en-US" sz="3600" i="1">
                <a:solidFill>
                  <a:schemeClr val="accent1"/>
                </a:solidFill>
                <a:latin typeface="Helvetica Oblique" charset="0"/>
                <a:cs typeface="Helvetica Oblique" charset="0"/>
                <a:sym typeface="+mn-ea"/>
              </a:rPr>
              <a:t>https://github.com/go-kratos/kratos/tree/master/pkg/sync</a:t>
            </a:r>
            <a:endParaRPr lang="en-US" sz="3600" i="1">
              <a:solidFill>
                <a:schemeClr val="accent1"/>
              </a:solidFill>
              <a:latin typeface="Helvetica Oblique" charset="0"/>
              <a:cs typeface="Helvetica Oblique" charset="0"/>
              <a:sym typeface="+mn-ea"/>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Not allowed to use a Buffered channel larger than 1.</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larger than 1 must have reason/measurements.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exact number of buffers for each send.</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Fan Out pattern</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You have the buffer measured for max capacity.</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20204" pitchFamily="34" charset="0"/>
              <a:buChar char="•"/>
            </a:pPr>
            <a:r>
              <a:rPr lang="en-US" sz="3600">
                <a:solidFill>
                  <a:schemeClr val="bg1"/>
                </a:solidFill>
                <a:latin typeface="Helvetica Oblique" charset="0"/>
                <a:cs typeface="Helvetica Oblique" charset="0"/>
                <a:sym typeface="+mn-ea"/>
              </a:rPr>
              <a:t>Less is more with buffers.</a:t>
            </a:r>
            <a:endParaRPr lang="en-US" sz="3600">
              <a:solidFill>
                <a:schemeClr val="bg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endParaRPr lang="en-US" sz="3200">
              <a:solidFill>
                <a:schemeClr val="accent1"/>
              </a:solidFill>
              <a:latin typeface="Helvetica Oblique" charset="0"/>
              <a:cs typeface="Helvetica Oblique" charset="0"/>
              <a:sym typeface="+mn-ea"/>
            </a:endParaRPr>
          </a:p>
          <a:p>
            <a:pPr marL="1028700" lvl="1"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endParaRPr lang="en-US" sz="3200">
              <a:solidFill>
                <a:schemeClr val="accent1"/>
              </a:solidFill>
              <a:latin typeface="Helvetica Oblique" charset="0"/>
              <a:cs typeface="Helvetica Oblique" charset="0"/>
              <a:sym typeface="+mn-ea"/>
            </a:endParaRPr>
          </a:p>
          <a:p>
            <a:pPr marL="1485900" lvl="2" indent="-571500">
              <a:lnSpc>
                <a:spcPct val="70000"/>
              </a:lnSpc>
              <a:buFont typeface="Arial" panose="020B060402020202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endParaRPr lang="en-US" sz="3200">
              <a:solidFill>
                <a:schemeClr val="accent1"/>
              </a:solidFill>
              <a:latin typeface="Helvetica Oblique" charset="0"/>
              <a:cs typeface="Helvetica Oblique" charset="0"/>
              <a:sym typeface="+mn-ea"/>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20204" pitchFamily="34" charset="0"/>
              <a:buChar char="•"/>
            </a:pPr>
            <a:r>
              <a:rPr kumimoji="1" lang="en-US">
                <a:solidFill>
                  <a:schemeClr val="bg1"/>
                </a:solidFill>
              </a:rPr>
              <a:t>References</a:t>
            </a:r>
            <a:endParaRPr kumimoji="1" lang="en-US">
              <a:solidFill>
                <a:schemeClr val="bg1"/>
              </a:solidFill>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sz="3600">
                <a:solidFill>
                  <a:schemeClr val="bg1"/>
                </a:solidFill>
                <a:latin typeface="Helvetica Oblique" charset="0"/>
                <a:cs typeface="Helvetica Oblique" charset="0"/>
                <a:sym typeface="+mn-ea"/>
              </a:rPr>
              <a:t>在 Go 服务</a:t>
            </a:r>
            <a:r>
              <a:rPr lang="zh-CN" sz="3600">
                <a:solidFill>
                  <a:schemeClr val="bg1"/>
                </a:solidFill>
                <a:latin typeface="Helvetica Oblique" charset="0"/>
                <a:cs typeface="Helvetica Oblique" charset="0"/>
                <a:sym typeface="+mn-ea"/>
              </a:rPr>
              <a:t>中</a:t>
            </a:r>
            <a:r>
              <a:rPr sz="3600">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sz="3600">
                <a:solidFill>
                  <a:schemeClr val="bg1"/>
                </a:solidFill>
                <a:latin typeface="Helvetica Oblique" charset="0"/>
                <a:cs typeface="Helvetica Oblique" charset="0"/>
                <a:sym typeface="+mn-ea"/>
              </a:rPr>
              <a:t>其他</a:t>
            </a:r>
            <a:r>
              <a:rPr sz="3600">
                <a:solidFill>
                  <a:schemeClr val="bg1"/>
                </a:solidFill>
                <a:latin typeface="Helvetica Oblique" charset="0"/>
                <a:cs typeface="Helvetica Oblique" charset="0"/>
                <a:sym typeface="+mn-ea"/>
              </a:rPr>
              <a:t>后端，如数据库和 RPC</a:t>
            </a:r>
            <a:r>
              <a:rPr lang="zh-CN" altLang="en-US" sz="3600">
                <a:solidFill>
                  <a:schemeClr val="bg1"/>
                </a:solidFill>
                <a:latin typeface="Helvetica Oblique" charset="0"/>
                <a:cs typeface="Helvetica Oblique" charset="0"/>
                <a:sym typeface="+mn-ea"/>
              </a:rPr>
              <a:t> </a:t>
            </a:r>
            <a:r>
              <a:rPr sz="3600">
                <a:solidFill>
                  <a:schemeClr val="bg1"/>
                </a:solidFill>
                <a:latin typeface="Helvetica Oblique" charset="0"/>
                <a:cs typeface="Helvetica Oblique" charset="0"/>
                <a:sym typeface="+mn-ea"/>
              </a:rPr>
              <a:t>服务。处理请求的 goroutine 通常需要访问特定于请求</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request-specific context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的值，例如最终用户的身份、授权令牌和请求的截止日期</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deadline</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。当一个请求被取消或超时时，处理该请求的所有 goroutine 都应该快速退出</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fail fast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，这样系统就可以回收它们正在使用的任何资源。</a:t>
            </a:r>
            <a:endParaRPr sz="3600">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zh-CN" altLang="en-US" sz="3600" i="1">
                <a:solidFill>
                  <a:schemeClr val="accent1"/>
                </a:solidFill>
                <a:latin typeface="Helvetica Oblique" charset="0"/>
                <a:cs typeface="Helvetica Oblique" charset="0"/>
                <a:sym typeface="+mn-ea"/>
              </a:rPr>
              <a:t>（显示传递）</a:t>
            </a:r>
            <a:r>
              <a:rPr sz="3600" i="1">
                <a:solidFill>
                  <a:schemeClr val="accent1"/>
                </a:solidFill>
                <a:latin typeface="Helvetica Oblique" charset="0"/>
                <a:cs typeface="Helvetica Oblique" charset="0"/>
                <a:sym typeface="+mn-ea"/>
              </a:rPr>
              <a:t>。</a:t>
            </a:r>
            <a:endParaRPr sz="3600" i="1">
              <a:solidFill>
                <a:schemeClr val="accent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endParaRPr lang="en-US" altLang="zh-CN"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endPar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8" name="图片 7"/>
          <p:cNvPicPr>
            <a:picLocks noChangeAspect="1"/>
          </p:cNvPicPr>
          <p:nvPr/>
        </p:nvPicPr>
        <p:blipFill>
          <a:blip r:embed="rId2"/>
          <a:stretch>
            <a:fillRect/>
          </a:stretch>
        </p:blipFill>
        <p:spPr>
          <a:xfrm>
            <a:off x="14465935" y="8969375"/>
            <a:ext cx="9112885" cy="200469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endParaRPr kumimoji="1" lang="en-US" altLang="zh-CN"/>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sz="3600">
                <a:solidFill>
                  <a:schemeClr val="bg1"/>
                </a:solidFill>
                <a:latin typeface="Helvetica Oblique" charset="0"/>
                <a:cs typeface="Helvetica Oblique" charset="0"/>
                <a:sym typeface="+mn-ea"/>
              </a:rPr>
              <a:t>如何将 context 集成到 API 中</a:t>
            </a:r>
            <a:r>
              <a:rPr lang="zh-CN" altLang="en-US"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在将 context 集成到 API 中时，要记住的最重要的一点是，它的作用域是请求</a:t>
            </a:r>
            <a:r>
              <a:rPr lang="zh-CN" altLang="en-US" sz="3600">
                <a:solidFill>
                  <a:schemeClr val="bg1"/>
                </a:solidFill>
                <a:latin typeface="Helvetica Oblique" charset="0"/>
                <a:cs typeface="Helvetica Oblique" charset="0"/>
                <a:sym typeface="+mn-ea"/>
              </a:rPr>
              <a:t>级别</a:t>
            </a:r>
            <a:r>
              <a:rPr lang="en-US" altLang="zh-CN" sz="3600">
                <a:solidFill>
                  <a:schemeClr val="bg1"/>
                </a:solidFill>
                <a:latin typeface="Helvetica Oblique" charset="0"/>
                <a:cs typeface="Helvetica Oblique" charset="0"/>
                <a:sym typeface="+mn-ea"/>
              </a:rPr>
              <a:t>的。例如，沿单个数据库查询存在是有意义的，但沿数据库对象存在则没有意义。</a:t>
            </a:r>
            <a:endParaRPr lang="en-US" altLang="zh-CN" sz="3600">
              <a:solidFill>
                <a:schemeClr val="bg1"/>
              </a:solidFill>
              <a:latin typeface="Helvetica Oblique" charset="0"/>
              <a:cs typeface="Helvetica Oblique" charset="0"/>
              <a:sym typeface="+mn-ea"/>
            </a:endParaRPr>
          </a:p>
          <a:p>
            <a:pPr>
              <a:buFont typeface="Arial" panose="020B0604020202020204" pitchFamily="34" charset="0"/>
            </a:pPr>
            <a:r>
              <a:rPr lang="en-US" altLang="zh-CN" sz="3600">
                <a:solidFill>
                  <a:schemeClr val="bg1"/>
                </a:solidFill>
                <a:latin typeface="Helvetica Oblique" charset="0"/>
                <a:cs typeface="Helvetica Oblique" charset="0"/>
                <a:sym typeface="+mn-ea"/>
              </a:rPr>
              <a:t>目前有两种方法可以将 context 对象集成到 API 中：</a:t>
            </a:r>
            <a:endParaRPr lang="en-US" altLang="zh-CN"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endParaRPr lang="zh-CN" altLang="en-US" sz="3600" i="1">
              <a:solidFill>
                <a:schemeClr val="accent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endParaRPr lang="en-US" altLang="zh-CN" sz="3600" i="1">
              <a:solidFill>
                <a:schemeClr val="accent1"/>
              </a:solidFill>
              <a:latin typeface="Helvetica Oblique" charset="0"/>
              <a:cs typeface="Helvetica Oblique" charset="0"/>
              <a:sym typeface="+mn-ea"/>
            </a:endParaRPr>
          </a:p>
          <a:p>
            <a:pPr>
              <a:buFont typeface="Arial" panose="020B060402020202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endParaRPr lang="zh-CN" altLang="en-US" sz="3600" i="1">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596639" y="8842808"/>
            <a:ext cx="8281035" cy="939800"/>
          </a:xfrm>
          <a:prstGeom prst="rect">
            <a:avLst/>
          </a:prstGeom>
        </p:spPr>
      </p:pic>
      <p:pic>
        <p:nvPicPr>
          <p:cNvPr id="5" name="图片 4"/>
          <p:cNvPicPr>
            <a:picLocks noChangeAspect="1"/>
          </p:cNvPicPr>
          <p:nvPr/>
        </p:nvPicPr>
        <p:blipFill>
          <a:blip r:embed="rId2"/>
          <a:stretch>
            <a:fillRect/>
          </a:stretch>
        </p:blipFill>
        <p:spPr>
          <a:xfrm>
            <a:off x="3153408" y="12584430"/>
            <a:ext cx="9167495" cy="824865"/>
          </a:xfrm>
          <a:prstGeom prst="rect">
            <a:avLst/>
          </a:prstGeom>
        </p:spPr>
      </p:pic>
      <p:pic>
        <p:nvPicPr>
          <p:cNvPr id="8" name="图片 7"/>
          <p:cNvPicPr>
            <a:picLocks noChangeAspect="1"/>
          </p:cNvPicPr>
          <p:nvPr/>
        </p:nvPicPr>
        <p:blipFill>
          <a:blip r:embed="rId3"/>
          <a:stretch>
            <a:fillRect/>
          </a:stretch>
        </p:blipFill>
        <p:spPr>
          <a:xfrm>
            <a:off x="15944215" y="4151630"/>
            <a:ext cx="7963535" cy="689673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endParaRPr kumimoji="1" lang="en-US" altLang="zh-CN"/>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endParaRPr lang="en-US">
              <a:solidFill>
                <a:schemeClr val="bg1"/>
              </a:solidFill>
              <a:cs typeface="Helvetica" pitchFamily="2"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使用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的一个很好的心智模型是它应该在程序中流动，</a:t>
            </a:r>
            <a:r>
              <a:rPr lang="en-US" sz="3600">
                <a:solidFill>
                  <a:schemeClr val="bg1"/>
                </a:solidFill>
                <a:cs typeface="Helvetica" pitchFamily="2" charset="0"/>
                <a:sym typeface="+mn-ea"/>
              </a:rPr>
              <a:t>应该贯穿</a:t>
            </a:r>
            <a:r>
              <a:rPr lang="zh-CN" altLang="en-US" sz="3600">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对象，并在请求结束时过期。</a:t>
            </a:r>
            <a:endParaRPr lang="zh-CN" altLang="en-US" sz="3600">
              <a:solidFill>
                <a:schemeClr val="bg1"/>
              </a:solidFill>
              <a:cs typeface="Helvetica" pitchFamily="2" charset="0"/>
              <a:sym typeface="+mn-ea"/>
            </a:endParaRPr>
          </a:p>
          <a:p>
            <a:pPr>
              <a:lnSpc>
                <a:spcPct val="120000"/>
              </a:lnSpc>
              <a:buFont typeface="Arial" panose="020B0604020202020204" pitchFamily="34" charset="0"/>
            </a:pPr>
            <a:r>
              <a:rPr lang="zh-CN" altLang="en-US" sz="3600">
                <a:solidFill>
                  <a:schemeClr val="bg1"/>
                </a:solidFill>
                <a:cs typeface="Helvetica" pitchFamily="2" charset="0"/>
                <a:sym typeface="+mn-ea"/>
              </a:rPr>
              <a:t>不存储上下文的一个例外是，当您需要将它放入一个结构中时，该结构纯粹用作通过通道传递的消息。如下例所示。</a:t>
            </a:r>
            <a:endParaRPr lang="zh-CN" altLang="en-US" sz="3600">
              <a:solidFill>
                <a:schemeClr val="bg1"/>
              </a:solidFill>
              <a:cs typeface="Helvetica" pitchFamily="2" charset="0"/>
              <a:sym typeface="+mn-ea"/>
            </a:endParaRPr>
          </a:p>
        </p:txBody>
      </p:sp>
      <p:pic>
        <p:nvPicPr>
          <p:cNvPr id="3" name="图片 2"/>
          <p:cNvPicPr>
            <a:picLocks noChangeAspect="1"/>
          </p:cNvPicPr>
          <p:nvPr/>
        </p:nvPicPr>
        <p:blipFill>
          <a:blip r:embed="rId1"/>
          <a:stretch>
            <a:fillRect/>
          </a:stretch>
        </p:blipFill>
        <p:spPr>
          <a:xfrm>
            <a:off x="7212965" y="4467225"/>
            <a:ext cx="8248650" cy="1285240"/>
          </a:xfrm>
          <a:prstGeom prst="rect">
            <a:avLst/>
          </a:prstGeom>
        </p:spPr>
      </p:pic>
      <p:pic>
        <p:nvPicPr>
          <p:cNvPr id="7" name="图片 6"/>
          <p:cNvPicPr>
            <a:picLocks noChangeAspect="1"/>
          </p:cNvPicPr>
          <p:nvPr/>
        </p:nvPicPr>
        <p:blipFill>
          <a:blip r:embed="rId2"/>
          <a:stretch>
            <a:fillRect/>
          </a:stretch>
        </p:blipFill>
        <p:spPr>
          <a:xfrm>
            <a:off x="7409180" y="10382855"/>
            <a:ext cx="7856220" cy="2353945"/>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endParaRPr lang="zh-CN" altLang="en-US">
              <a:sym typeface="+mn-ea"/>
            </a:endParaRPr>
          </a:p>
          <a:p>
            <a:pPr>
              <a:buFont typeface="Arial" panose="020B0604020202020204" pitchFamily="34" charset="0"/>
            </a:pPr>
            <a:r>
              <a:rPr lang="zh-CN" altLang="en-US" sz="3600" i="1">
                <a:solidFill>
                  <a:schemeClr val="accent1"/>
                </a:solidFill>
                <a:sym typeface="+mn-ea"/>
              </a:rPr>
              <a:t>这通常消除了将结果从 goroutine 返回到其启动器所需的大量状态跟踪和 </a:t>
            </a:r>
            <a:r>
              <a:rPr lang="en-US" altLang="zh-CN" sz="3600" i="1">
                <a:solidFill>
                  <a:schemeClr val="accent1"/>
                </a:solidFill>
                <a:sym typeface="+mn-ea"/>
              </a:rPr>
              <a:t>chan </a:t>
            </a:r>
            <a:r>
              <a:rPr lang="zh-CN" altLang="en-US" sz="3600" i="1">
                <a:solidFill>
                  <a:schemeClr val="accent1"/>
                </a:solidFill>
                <a:sym typeface="+mn-ea"/>
              </a:rPr>
              <a:t>操作。</a:t>
            </a:r>
            <a:endParaRPr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3858260" y="4930775"/>
            <a:ext cx="16666210" cy="861123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29" y="3237912"/>
            <a:ext cx="997267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buFont typeface="Arial" panose="020B0604020202020204" pitchFamily="34" charset="0"/>
            </a:pPr>
            <a:endParaRPr lang="en-US" altLang="zh-CN">
              <a:solidFill>
                <a:schemeClr val="bg1"/>
              </a:solidFill>
              <a:latin typeface="Helvetica Oblique" charset="0"/>
              <a:cs typeface="Helvetica Oblique" charset="0"/>
              <a:sym typeface="+mn-ea"/>
            </a:endParaRPr>
          </a:p>
          <a:p>
            <a:pPr>
              <a:lnSpc>
                <a:spcPct val="120000"/>
              </a:lnSpc>
              <a:buFont typeface="Arial" panose="020B0604020202020204" pitchFamily="34" charset="0"/>
            </a:pPr>
            <a:r>
              <a:rPr lang="zh-CN" altLang="en-US" sz="3600">
                <a:solidFill>
                  <a:schemeClr val="bg1"/>
                </a:solidFill>
                <a:latin typeface="Helvetica Oblique" charset="0"/>
                <a:cs typeface="Helvetica Oblique" charset="0"/>
                <a:sym typeface="+mn-ea"/>
              </a:rPr>
              <a:t>为了实现不断的 </a:t>
            </a:r>
            <a:r>
              <a:rPr lang="en-US" altLang="zh-CN" sz="3600">
                <a:solidFill>
                  <a:schemeClr val="bg1"/>
                </a:solidFill>
                <a:latin typeface="Helvetica Oblique" charset="0"/>
                <a:cs typeface="Helvetica Oblique" charset="0"/>
                <a:sym typeface="+mn-ea"/>
              </a:rPr>
              <a:t>WithValue</a:t>
            </a:r>
            <a:r>
              <a:rPr lang="zh-CN" altLang="en-US" sz="3600">
                <a:solidFill>
                  <a:schemeClr val="bg1"/>
                </a:solidFill>
                <a:latin typeface="Helvetica Oblique" charset="0"/>
                <a:cs typeface="Helvetica Oblique" charset="0"/>
                <a:sym typeface="+mn-ea"/>
              </a:rPr>
              <a:t>，构建新的 </a:t>
            </a:r>
            <a:r>
              <a:rPr lang="en-US" altLang="zh-CN" sz="3600">
                <a:solidFill>
                  <a:schemeClr val="bg1"/>
                </a:solidFill>
                <a:latin typeface="Helvetica Oblique" charset="0"/>
                <a:cs typeface="Helvetica Oblique" charset="0"/>
                <a:sym typeface="+mn-ea"/>
              </a:rPr>
              <a:t>context</a:t>
            </a:r>
            <a:r>
              <a:rPr lang="zh-CN" altLang="en-US" sz="3600">
                <a:solidFill>
                  <a:schemeClr val="bg1"/>
                </a:solidFill>
                <a:latin typeface="Helvetica Oblique" charset="0"/>
                <a:cs typeface="Helvetica Oblique" charset="0"/>
                <a:sym typeface="+mn-ea"/>
              </a:rPr>
              <a:t>，内部在查找 </a:t>
            </a:r>
            <a:r>
              <a:rPr lang="en-US" altLang="zh-CN" sz="3600">
                <a:solidFill>
                  <a:schemeClr val="bg1"/>
                </a:solidFill>
                <a:latin typeface="Helvetica Oblique" charset="0"/>
                <a:cs typeface="Helvetica Oblique" charset="0"/>
                <a:sym typeface="+mn-ea"/>
              </a:rPr>
              <a:t>key </a:t>
            </a:r>
            <a:r>
              <a:rPr lang="zh-CN" altLang="en-US" sz="3600">
                <a:solidFill>
                  <a:schemeClr val="bg1"/>
                </a:solidFill>
                <a:latin typeface="Helvetica Oblique" charset="0"/>
                <a:cs typeface="Helvetica Oblique" charset="0"/>
                <a:sym typeface="+mn-ea"/>
              </a:rPr>
              <a:t>时候，使用递归方式不断从当前，从父节点寻找匹配的 </a:t>
            </a:r>
            <a:r>
              <a:rPr lang="en-US" altLang="zh-CN" sz="3600">
                <a:solidFill>
                  <a:schemeClr val="bg1"/>
                </a:solidFill>
                <a:latin typeface="Helvetica Oblique" charset="0"/>
                <a:cs typeface="Helvetica Oblique" charset="0"/>
                <a:sym typeface="+mn-ea"/>
              </a:rPr>
              <a:t>key</a:t>
            </a:r>
            <a:r>
              <a:rPr lang="zh-CN" altLang="en-US" sz="3600">
                <a:solidFill>
                  <a:schemeClr val="bg1"/>
                </a:solidFill>
                <a:latin typeface="Helvetica Oblique" charset="0"/>
                <a:cs typeface="Helvetica Oblique" charset="0"/>
                <a:sym typeface="+mn-ea"/>
              </a:rPr>
              <a:t>，直到 </a:t>
            </a:r>
            <a:r>
              <a:rPr lang="en-US" altLang="zh-CN" sz="3600">
                <a:solidFill>
                  <a:schemeClr val="bg1"/>
                </a:solidFill>
                <a:latin typeface="Helvetica Oblique" charset="0"/>
                <a:cs typeface="Helvetica Oblique" charset="0"/>
                <a:sym typeface="+mn-ea"/>
              </a:rPr>
              <a:t>root context</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Backgrond </a:t>
            </a:r>
            <a:r>
              <a:rPr lang="zh-CN" altLang="en-US" sz="3600">
                <a:solidFill>
                  <a:schemeClr val="bg1"/>
                </a:solidFill>
                <a:latin typeface="Helvetica Oblique" charset="0"/>
                <a:cs typeface="Helvetica Oblique" charset="0"/>
                <a:sym typeface="+mn-ea"/>
              </a:rPr>
              <a:t>和 </a:t>
            </a:r>
            <a:r>
              <a:rPr lang="en-US" altLang="zh-CN" sz="3600">
                <a:solidFill>
                  <a:schemeClr val="bg1"/>
                </a:solidFill>
                <a:latin typeface="Helvetica Oblique" charset="0"/>
                <a:cs typeface="Helvetica Oblique" charset="0"/>
                <a:sym typeface="+mn-ea"/>
              </a:rPr>
              <a:t>TODO Value </a:t>
            </a:r>
            <a:r>
              <a:rPr lang="zh-CN" altLang="en-US" sz="3600">
                <a:solidFill>
                  <a:schemeClr val="bg1"/>
                </a:solidFill>
                <a:latin typeface="Helvetica Oblique" charset="0"/>
                <a:cs typeface="Helvetica Oblique" charset="0"/>
                <a:sym typeface="+mn-ea"/>
              </a:rPr>
              <a:t>函数会返回 </a:t>
            </a:r>
            <a:r>
              <a:rPr lang="en-US" altLang="zh-CN" sz="3600">
                <a:solidFill>
                  <a:schemeClr val="bg1"/>
                </a:solidFill>
                <a:latin typeface="Helvetica Oblique" charset="0"/>
                <a:cs typeface="Helvetica Oblique" charset="0"/>
                <a:sym typeface="+mn-ea"/>
              </a:rPr>
              <a:t>nil</a:t>
            </a:r>
            <a:r>
              <a:rPr lang="zh-CN" altLang="en-US" sz="3600">
                <a:solidFill>
                  <a:schemeClr val="bg1"/>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2696825" y="2858770"/>
            <a:ext cx="11544935" cy="8986520"/>
          </a:xfrm>
          <a:prstGeom prst="rect">
            <a:avLst/>
          </a:prstGeom>
        </p:spPr>
      </p:pic>
      <p:pic>
        <p:nvPicPr>
          <p:cNvPr id="5" name="图片 4"/>
          <p:cNvPicPr>
            <a:picLocks noChangeAspect="1"/>
          </p:cNvPicPr>
          <p:nvPr/>
        </p:nvPicPr>
        <p:blipFill>
          <a:blip r:embed="rId2"/>
          <a:stretch>
            <a:fillRect/>
          </a:stretch>
        </p:blipFill>
        <p:spPr>
          <a:xfrm>
            <a:off x="1765935" y="4445000"/>
            <a:ext cx="10706735" cy="2133600"/>
          </a:xfrm>
          <a:prstGeom prst="rect">
            <a:avLst/>
          </a:prstGeom>
        </p:spPr>
      </p:pic>
      <p:pic>
        <p:nvPicPr>
          <p:cNvPr id="7" name="图片 6"/>
          <p:cNvPicPr>
            <a:picLocks noChangeAspect="1"/>
          </p:cNvPicPr>
          <p:nvPr/>
        </p:nvPicPr>
        <p:blipFill>
          <a:blip r:embed="rId3"/>
          <a:stretch>
            <a:fillRect/>
          </a:stretch>
        </p:blipFill>
        <p:spPr>
          <a:xfrm>
            <a:off x="2462529" y="10797222"/>
            <a:ext cx="9404350" cy="2533015"/>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同时使用。这里的数据，更多是面向请求的元数据，不应该作为函数的可选参数来使用（比如 </a:t>
            </a:r>
            <a:r>
              <a:rPr lang="en-US" altLang="zh-CN" sz="3600">
                <a:solidFill>
                  <a:schemeClr val="bg1"/>
                </a:solidFill>
                <a:latin typeface="Helvetica Oblique" charset="0"/>
                <a:cs typeface="Helvetica Oblique" charset="0"/>
                <a:sym typeface="+mn-ea"/>
              </a:rPr>
              <a:t>context </a:t>
            </a:r>
            <a:r>
              <a:rPr lang="zh-CN" altLang="en-US" sz="3600">
                <a:solidFill>
                  <a:schemeClr val="bg1"/>
                </a:solidFill>
                <a:latin typeface="Helvetica Oblique" charset="0"/>
                <a:cs typeface="Helvetica Oblique" charset="0"/>
                <a:sym typeface="+mn-ea"/>
              </a:rPr>
              <a:t>里面挂了一个</a:t>
            </a:r>
            <a:r>
              <a:rPr lang="en-US" altLang="zh-CN" sz="3600">
                <a:solidFill>
                  <a:schemeClr val="bg1"/>
                </a:solidFill>
                <a:latin typeface="Helvetica Oblique" charset="0"/>
                <a:cs typeface="Helvetica Oblique" charset="0"/>
                <a:sym typeface="+mn-ea"/>
              </a:rPr>
              <a:t>sql.Tx </a:t>
            </a:r>
            <a:r>
              <a:rPr lang="zh-CN" altLang="en-US" sz="3600">
                <a:solidFill>
                  <a:schemeClr val="bg1"/>
                </a:solidFill>
                <a:latin typeface="Helvetica Oblique" charset="0"/>
                <a:cs typeface="Helvetica Oblique" charset="0"/>
                <a:sym typeface="+mn-ea"/>
              </a:rPr>
              <a:t>对象，传递到 </a:t>
            </a:r>
            <a:r>
              <a:rPr lang="en-US" altLang="zh-CN" sz="3600">
                <a:solidFill>
                  <a:schemeClr val="bg1"/>
                </a:solidFill>
                <a:latin typeface="Helvetica Oblique" charset="0"/>
                <a:cs typeface="Helvetica Oblique" charset="0"/>
                <a:sym typeface="+mn-ea"/>
              </a:rPr>
              <a:t>data </a:t>
            </a:r>
            <a:r>
              <a:rPr lang="zh-CN" altLang="en-US" sz="3600">
                <a:solidFill>
                  <a:schemeClr val="bg1"/>
                </a:solidFill>
                <a:latin typeface="Helvetica Oblique" charset="0"/>
                <a:cs typeface="Helvetica Oblique" charset="0"/>
                <a:sym typeface="+mn-ea"/>
              </a:rPr>
              <a:t>层使用），因为元数据相对函数参数更加是隐含的，面向请求的。而参数是更加显示的。</a:t>
            </a:r>
            <a:endParaRPr lang="zh-CN" altLang="en-US" sz="3600">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1"/>
                </a:solidFill>
                <a:latin typeface="Helvetica Oblique" charset="0"/>
                <a:cs typeface="Helvetica Oblique" charset="0"/>
                <a:sym typeface="+mn-ea"/>
              </a:rPr>
              <a:t>https://pkg.go.dev/google.golang.org/grpc/metadata</a:t>
            </a:r>
            <a:endParaRPr lang="zh-CN" altLang="en-US" sz="360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a:solidFill>
                  <a:schemeClr val="accent2"/>
                </a:solidFill>
                <a:latin typeface="Helvetica Oblique" charset="0"/>
                <a:cs typeface="Helvetica Oblique" charset="0"/>
                <a:sym typeface="+mn-ea"/>
              </a:rPr>
              <a:t>Context.Value should inform, not control</a:t>
            </a:r>
            <a:endParaRPr lang="zh-CN" altLang="en-US" sz="3600">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比如 染色</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u="none" strike="noStrike" cap="none" spc="0" normalizeH="0" baseline="0">
                <a:ln>
                  <a:noFill/>
                </a:ln>
                <a:solidFill>
                  <a:schemeClr val="bg1"/>
                </a:solidFill>
                <a:effectLst/>
                <a:uFillTx/>
                <a:latin typeface="Alibaba PuHuiTi R" panose="00020600040101010101" pitchFamily="18" charset="-122"/>
                <a:ea typeface="Alibaba PuHuiTi R" panose="00020600040101010101" pitchFamily="18" charset="-122"/>
                <a:cs typeface="Alibaba PuHuiTi R" panose="00020600040101010101" pitchFamily="18" charset="-122"/>
                <a:sym typeface="Helvetica Neue" panose="02000503000000020004"/>
              </a:rPr>
              <a:t>重要性</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endPar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panose="02010600030101010101" pitchFamily="2" charset="-122"/>
              <a:cs typeface="Helvetica Neue Italic" panose="02000503000000020004" charset="0"/>
              <a:sym typeface="Helvetica Neue" panose="02000503000000020004"/>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比如我们新建了一个基于 </a:t>
            </a:r>
            <a:r>
              <a:rPr lang="en-US" altLang="zh-CN" sz="3600">
                <a:solidFill>
                  <a:schemeClr val="bg1"/>
                </a:solidFill>
                <a:latin typeface="Alibaba PuHuiTi R" panose="00020600040101010101" pitchFamily="18" charset="-122"/>
                <a:sym typeface="+mn-ea"/>
              </a:rPr>
              <a:t>context.Background()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ctx1</a:t>
            </a:r>
            <a:r>
              <a:rPr lang="zh-CN" altLang="en-US" sz="3600">
                <a:solidFill>
                  <a:schemeClr val="bg1"/>
                </a:solidFill>
                <a:latin typeface="Alibaba PuHuiTi R" panose="00020600040101010101" pitchFamily="18" charset="-122"/>
                <a:sym typeface="+mn-ea"/>
              </a:rPr>
              <a:t>，携带了一个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的数据，</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中包含了 </a:t>
            </a:r>
            <a:r>
              <a:rPr lang="en-US" altLang="zh-CN" sz="3600">
                <a:solidFill>
                  <a:schemeClr val="bg1"/>
                </a:solidFill>
                <a:latin typeface="Alibaba PuHuiTi R" panose="00020600040101010101" pitchFamily="18" charset="-122"/>
                <a:sym typeface="+mn-ea"/>
              </a:rPr>
              <a:t>“k1”: “v1” </a:t>
            </a:r>
            <a:r>
              <a:rPr lang="zh-CN" altLang="en-US" sz="3600">
                <a:solidFill>
                  <a:schemeClr val="bg1"/>
                </a:solidFill>
                <a:latin typeface="Alibaba PuHuiTi R" panose="00020600040101010101" pitchFamily="18" charset="-122"/>
                <a:sym typeface="+mn-ea"/>
              </a:rPr>
              <a:t>的一个键值对，</a:t>
            </a:r>
            <a:r>
              <a:rPr lang="en-US" altLang="zh-CN" sz="3600">
                <a:solidFill>
                  <a:schemeClr val="bg1"/>
                </a:solidFill>
                <a:latin typeface="Alibaba PuHuiTi R" panose="00020600040101010101" pitchFamily="18" charset="-122"/>
                <a:sym typeface="+mn-ea"/>
              </a:rPr>
              <a:t>ctx1 </a:t>
            </a:r>
            <a:r>
              <a:rPr lang="zh-CN" altLang="en-US" sz="3600">
                <a:solidFill>
                  <a:schemeClr val="bg1"/>
                </a:solidFill>
                <a:latin typeface="Alibaba PuHuiTi R" panose="00020600040101010101" pitchFamily="18" charset="-122"/>
                <a:sym typeface="+mn-ea"/>
              </a:rPr>
              <a:t>被两个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同时使用作为函数签名传入，如果我们修改了 这个</a:t>
            </a:r>
            <a:r>
              <a:rPr lang="en-US" altLang="zh-CN" sz="3600">
                <a:solidFill>
                  <a:schemeClr val="bg1"/>
                </a:solidFill>
                <a:latin typeface="Alibaba PuHuiTi R" panose="00020600040101010101" pitchFamily="18" charset="-122"/>
                <a:sym typeface="+mn-ea"/>
              </a:rPr>
              <a:t>map</a:t>
            </a:r>
            <a:r>
              <a:rPr lang="zh-CN" altLang="en-US" sz="3600">
                <a:solidFill>
                  <a:schemeClr val="bg1"/>
                </a:solidFill>
                <a:latin typeface="Alibaba PuHuiTi R" panose="00020600040101010101" pitchFamily="18" charset="-122"/>
                <a:sym typeface="+mn-ea"/>
              </a:rPr>
              <a:t>，会导致另外进行读 </a:t>
            </a:r>
            <a:r>
              <a:rPr lang="en-US" altLang="zh-CN" sz="3600">
                <a:solidFill>
                  <a:schemeClr val="bg1"/>
                </a:solidFill>
                <a:latin typeface="Alibaba PuHuiTi R" panose="00020600040101010101" pitchFamily="18" charset="-122"/>
                <a:sym typeface="+mn-ea"/>
              </a:rPr>
              <a:t>context.Value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和修改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的 </a:t>
            </a:r>
            <a:r>
              <a:rPr lang="en-US" altLang="zh-CN" sz="3600">
                <a:solidFill>
                  <a:schemeClr val="bg1"/>
                </a:solidFill>
                <a:latin typeface="Alibaba PuHuiTi R" panose="00020600040101010101" pitchFamily="18" charset="-122"/>
                <a:sym typeface="+mn-ea"/>
              </a:rPr>
              <a:t>goroutine</a:t>
            </a:r>
            <a:r>
              <a:rPr lang="zh-CN" altLang="en-US" sz="3600">
                <a:solidFill>
                  <a:schemeClr val="bg1"/>
                </a:solidFill>
                <a:latin typeface="Alibaba PuHuiTi R" panose="00020600040101010101" pitchFamily="18" charset="-122"/>
                <a:sym typeface="+mn-ea"/>
              </a:rPr>
              <a:t>，在 </a:t>
            </a:r>
            <a:r>
              <a:rPr lang="en-US" altLang="zh-CN" sz="3600">
                <a:solidFill>
                  <a:schemeClr val="bg1"/>
                </a:solidFill>
                <a:latin typeface="Alibaba PuHuiTi R" panose="00020600040101010101" pitchFamily="18" charset="-122"/>
                <a:sym typeface="+mn-ea"/>
              </a:rPr>
              <a:t>map </a:t>
            </a:r>
            <a:r>
              <a:rPr lang="zh-CN" altLang="en-US" sz="3600">
                <a:solidFill>
                  <a:schemeClr val="bg1"/>
                </a:solidFill>
                <a:latin typeface="Alibaba PuHuiTi R" panose="00020600040101010101" pitchFamily="18" charset="-122"/>
                <a:sym typeface="+mn-ea"/>
              </a:rPr>
              <a:t>对象上产生 </a:t>
            </a:r>
            <a:r>
              <a:rPr lang="en-US" altLang="zh-CN" sz="3600">
                <a:solidFill>
                  <a:schemeClr val="bg1"/>
                </a:solidFill>
                <a:latin typeface="Alibaba PuHuiTi R" panose="00020600040101010101" pitchFamily="18" charset="-122"/>
                <a:sym typeface="+mn-ea"/>
              </a:rPr>
              <a:t>data race</a:t>
            </a:r>
            <a:r>
              <a:rPr lang="zh-CN" altLang="en-US" sz="3600">
                <a:solidFill>
                  <a:schemeClr val="bg1"/>
                </a:solidFill>
                <a:latin typeface="Alibaba PuHuiTi R" panose="00020600040101010101" pitchFamily="18" charset="-122"/>
                <a:sym typeface="+mn-ea"/>
              </a:rPr>
              <a:t>。因此我们要使用 </a:t>
            </a:r>
            <a:r>
              <a:rPr lang="en-US" altLang="zh-CN" sz="3600">
                <a:solidFill>
                  <a:schemeClr val="bg1"/>
                </a:solidFill>
                <a:latin typeface="Alibaba PuHuiTi R" panose="00020600040101010101" pitchFamily="18" charset="-122"/>
                <a:sym typeface="+mn-ea"/>
              </a:rPr>
              <a:t>copy-on-write </a:t>
            </a:r>
            <a:r>
              <a:rPr lang="zh-CN" altLang="en-US" sz="3600">
                <a:solidFill>
                  <a:schemeClr val="bg1"/>
                </a:solidFill>
                <a:latin typeface="Alibaba PuHuiTi R" panose="00020600040101010101" pitchFamily="18" charset="-122"/>
                <a:sym typeface="+mn-ea"/>
              </a:rPr>
              <a:t>的思路，解决跨多个 </a:t>
            </a:r>
            <a:r>
              <a:rPr lang="en-US" altLang="zh-CN" sz="3600">
                <a:solidFill>
                  <a:schemeClr val="bg1"/>
                </a:solidFill>
                <a:latin typeface="Alibaba PuHuiTi R" panose="00020600040101010101" pitchFamily="18" charset="-122"/>
                <a:sym typeface="+mn-ea"/>
              </a:rPr>
              <a:t>goroutine </a:t>
            </a:r>
            <a:r>
              <a:rPr lang="zh-CN" altLang="en-US" sz="3600">
                <a:solidFill>
                  <a:schemeClr val="bg1"/>
                </a:solidFill>
                <a:latin typeface="Alibaba PuHuiTi R" panose="00020600040101010101" pitchFamily="18" charset="-122"/>
                <a:sym typeface="+mn-ea"/>
              </a:rPr>
              <a:t>使用数据、修改数据的场景。</a:t>
            </a:r>
            <a:endParaRPr lang="zh-CN" altLang="en-US" sz="3600">
              <a:solidFill>
                <a:schemeClr val="bg1"/>
              </a:solidFill>
              <a:latin typeface="Alibaba PuHuiTi R" panose="00020600040101010101" pitchFamily="18" charset="-122"/>
              <a:sym typeface="+mn-ea"/>
            </a:endParaRPr>
          </a:p>
          <a:p>
            <a:pPr>
              <a:buFont typeface="Arial" panose="020B0604020202020204" pitchFamily="34" charset="0"/>
            </a:pPr>
            <a:endParaRPr lang="zh-CN" altLang="en-US">
              <a:solidFill>
                <a:schemeClr val="bg1"/>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endParaRPr lang="en-US" altLang="zh-CN" sz="3600" i="1">
              <a:solidFill>
                <a:schemeClr val="accent2"/>
              </a:solidFill>
              <a:latin typeface="Helvetica Oblique" charset="0"/>
              <a:cs typeface="Helvetica Oblique" charset="0"/>
              <a:sym typeface="+mn-ea"/>
            </a:endParaRPr>
          </a:p>
        </p:txBody>
      </p:sp>
      <p:pic>
        <p:nvPicPr>
          <p:cNvPr id="7" name="图片 6"/>
          <p:cNvPicPr>
            <a:picLocks noChangeAspect="1"/>
          </p:cNvPicPr>
          <p:nvPr/>
        </p:nvPicPr>
        <p:blipFill>
          <a:blip r:embed="rId1"/>
          <a:stretch>
            <a:fillRect/>
          </a:stretch>
        </p:blipFill>
        <p:spPr>
          <a:xfrm>
            <a:off x="11650345" y="4301490"/>
            <a:ext cx="12526645" cy="7769860"/>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endParaRPr kumimoji="1" lang="en-US" altLang="zh-CN"/>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altLang="zh-CN" sz="3600">
                <a:solidFill>
                  <a:schemeClr val="bg1"/>
                </a:solidFill>
                <a:latin typeface="Helvetica Oblique" charset="0"/>
                <a:cs typeface="Helvetica Oblique" charset="0"/>
                <a:sym typeface="+mn-ea"/>
              </a:rPr>
              <a:t>COW: </a:t>
            </a:r>
            <a:r>
              <a:rPr lang="zh-CN" altLang="en-US" sz="3600">
                <a:solidFill>
                  <a:schemeClr val="bg1"/>
                </a:solidFill>
                <a:latin typeface="Helvetica Oblique" charset="0"/>
                <a:cs typeface="Helvetica Oblique" charset="0"/>
                <a:sym typeface="+mn-ea"/>
              </a:rPr>
              <a:t>从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中获取 </a:t>
            </a:r>
            <a:r>
              <a:rPr lang="en-US" altLang="zh-CN" sz="3600">
                <a:solidFill>
                  <a:schemeClr val="bg1"/>
                </a:solidFill>
                <a:latin typeface="Helvetica Oblique" charset="0"/>
                <a:cs typeface="Helvetica Oblique" charset="0"/>
                <a:sym typeface="+mn-ea"/>
              </a:rPr>
              <a:t>map1</a:t>
            </a:r>
            <a:r>
              <a:rPr lang="zh-CN" altLang="en-US" sz="3600">
                <a:solidFill>
                  <a:schemeClr val="bg1"/>
                </a:solidFill>
                <a:latin typeface="Helvetica Oblique" charset="0"/>
                <a:cs typeface="Helvetica Oblique" charset="0"/>
                <a:sym typeface="+mn-ea"/>
              </a:rPr>
              <a:t>（可以理解为 </a:t>
            </a:r>
            <a:r>
              <a:rPr lang="en-US" altLang="zh-CN" sz="3600">
                <a:solidFill>
                  <a:schemeClr val="bg1"/>
                </a:solidFill>
                <a:latin typeface="Helvetica Oblique" charset="0"/>
                <a:cs typeface="Helvetica Oblique" charset="0"/>
                <a:sym typeface="+mn-ea"/>
              </a:rPr>
              <a:t>v1 </a:t>
            </a:r>
            <a:r>
              <a:rPr lang="zh-CN" altLang="en-US" sz="3600">
                <a:solidFill>
                  <a:schemeClr val="bg1"/>
                </a:solidFill>
                <a:latin typeface="Helvetica Oblique" charset="0"/>
                <a:cs typeface="Helvetica Oblique" charset="0"/>
                <a:sym typeface="+mn-ea"/>
              </a:rPr>
              <a:t>版本的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数据）。构建一个新的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对象 </a:t>
            </a:r>
            <a:r>
              <a:rPr lang="en-US" altLang="zh-CN" sz="3600">
                <a:solidFill>
                  <a:schemeClr val="bg1"/>
                </a:solidFill>
                <a:latin typeface="Helvetica Oblique" charset="0"/>
                <a:cs typeface="Helvetica Oblique" charset="0"/>
                <a:sym typeface="+mn-ea"/>
              </a:rPr>
              <a:t>map2</a:t>
            </a:r>
            <a:r>
              <a:rPr lang="zh-CN" altLang="en-US" sz="3600">
                <a:solidFill>
                  <a:schemeClr val="bg1"/>
                </a:solidFill>
                <a:latin typeface="Helvetica Oblique" charset="0"/>
                <a:cs typeface="Helvetica Oblique" charset="0"/>
                <a:sym typeface="+mn-ea"/>
              </a:rPr>
              <a:t>，复制所有 </a:t>
            </a:r>
            <a:r>
              <a:rPr lang="en-US" altLang="zh-CN" sz="3600">
                <a:solidFill>
                  <a:schemeClr val="bg1"/>
                </a:solidFill>
                <a:latin typeface="Helvetica Oblique" charset="0"/>
                <a:cs typeface="Helvetica Oblique" charset="0"/>
                <a:sym typeface="+mn-ea"/>
              </a:rPr>
              <a:t>map1 </a:t>
            </a:r>
            <a:r>
              <a:rPr lang="zh-CN" altLang="en-US" sz="3600">
                <a:solidFill>
                  <a:schemeClr val="bg1"/>
                </a:solidFill>
                <a:latin typeface="Helvetica Oblique" charset="0"/>
                <a:cs typeface="Helvetica Oblique" charset="0"/>
                <a:sym typeface="+mn-ea"/>
              </a:rPr>
              <a:t>数据，同时追加新的数据 </a:t>
            </a:r>
            <a:r>
              <a:rPr lang="en-US" altLang="zh-CN" sz="3600">
                <a:solidFill>
                  <a:schemeClr val="bg1"/>
                </a:solidFill>
                <a:latin typeface="Helvetica Oblique" charset="0"/>
                <a:cs typeface="Helvetica Oblique" charset="0"/>
                <a:sym typeface="+mn-ea"/>
              </a:rPr>
              <a:t>“k2”: “v2” </a:t>
            </a:r>
            <a:r>
              <a:rPr lang="zh-CN" altLang="en-US" sz="3600">
                <a:solidFill>
                  <a:schemeClr val="bg1"/>
                </a:solidFill>
                <a:latin typeface="Helvetica Oblique" charset="0"/>
                <a:cs typeface="Helvetica Oblique" charset="0"/>
                <a:sym typeface="+mn-ea"/>
              </a:rPr>
              <a:t>键值对，使用 </a:t>
            </a: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创建新的 </a:t>
            </a:r>
            <a:r>
              <a:rPr lang="en-US" altLang="zh-CN" sz="3600">
                <a:solidFill>
                  <a:schemeClr val="bg1"/>
                </a:solidFill>
                <a:latin typeface="Helvetica Oblique" charset="0"/>
                <a:cs typeface="Helvetica Oblique" charset="0"/>
                <a:sym typeface="+mn-ea"/>
              </a:rPr>
              <a:t>ctx2</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会传递到其他的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中。这样各自读取的副本都是自己的数据，写行为追加的数据，在 </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中也能完整读取到，同时也不会污染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中的数据。</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2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2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1650345" y="3171190"/>
            <a:ext cx="12450445" cy="879729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20204" pitchFamily="34" charset="0"/>
            </a:pPr>
            <a:r>
              <a:rPr lang="en-US" sz="3600">
                <a:solidFill>
                  <a:schemeClr val="bg1"/>
                </a:solidFill>
                <a:latin typeface="Helvetica Oblique" charset="0"/>
                <a:cs typeface="Helvetica Oblique" charset="0"/>
                <a:sym typeface="+mn-ea"/>
              </a:rPr>
              <a:t>当一个 context 被取消时，从它派生的所有 context 也将被取消</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WithCancel(ctx) </a:t>
            </a:r>
            <a:r>
              <a:rPr lang="zh-CN" altLang="en-US" sz="3600">
                <a:solidFill>
                  <a:schemeClr val="bg1"/>
                </a:solidFill>
                <a:latin typeface="Helvetica Oblique" charset="0"/>
                <a:cs typeface="Helvetica Oblique" charset="0"/>
                <a:sym typeface="+mn-ea"/>
              </a:rPr>
              <a:t>参数 </a:t>
            </a:r>
            <a:r>
              <a:rPr lang="en-US" altLang="zh-CN" sz="3600">
                <a:solidFill>
                  <a:schemeClr val="bg1"/>
                </a:solidFill>
                <a:latin typeface="Helvetica Oblique" charset="0"/>
                <a:cs typeface="Helvetica Oblique" charset="0"/>
                <a:sym typeface="+mn-ea"/>
              </a:rPr>
              <a:t>ctx </a:t>
            </a:r>
            <a:r>
              <a:rPr lang="zh-CN" altLang="en-US" sz="3600">
                <a:solidFill>
                  <a:schemeClr val="bg1"/>
                </a:solidFill>
                <a:latin typeface="Helvetica Oblique" charset="0"/>
                <a:cs typeface="Helvetica Oblique" charset="0"/>
                <a:sym typeface="+mn-ea"/>
              </a:rPr>
              <a:t>认为是 </a:t>
            </a:r>
            <a:r>
              <a:rPr lang="en-US" altLang="zh-CN" sz="3600">
                <a:solidFill>
                  <a:schemeClr val="bg1"/>
                </a:solidFill>
                <a:latin typeface="Helvetica Oblique" charset="0"/>
                <a:cs typeface="Helvetica Oblique" charset="0"/>
                <a:sym typeface="+mn-ea"/>
              </a:rPr>
              <a:t>parent ctx</a:t>
            </a:r>
            <a:r>
              <a:rPr lang="zh-CN" altLang="en-US" sz="3600">
                <a:solidFill>
                  <a:schemeClr val="bg1"/>
                </a:solidFill>
                <a:latin typeface="Helvetica Oblique" charset="0"/>
                <a:cs typeface="Helvetica Oblique" charset="0"/>
                <a:sym typeface="+mn-ea"/>
              </a:rPr>
              <a:t>，在内部会进行一个传播关系链的关联。</a:t>
            </a:r>
            <a:r>
              <a:rPr lang="en-US" altLang="zh-CN" sz="3600">
                <a:solidFill>
                  <a:schemeClr val="bg1"/>
                </a:solidFill>
                <a:latin typeface="Helvetica Oblique" charset="0"/>
                <a:cs typeface="Helvetica Oblique" charset="0"/>
                <a:sym typeface="+mn-ea"/>
              </a:rPr>
              <a:t>Done() </a:t>
            </a:r>
            <a:r>
              <a:rPr lang="zh-CN" altLang="en-US" sz="3600">
                <a:solidFill>
                  <a:schemeClr val="bg1"/>
                </a:solidFill>
                <a:latin typeface="Helvetica Oblique" charset="0"/>
                <a:cs typeface="Helvetica Oblique" charset="0"/>
                <a:sym typeface="+mn-ea"/>
              </a:rPr>
              <a:t>返回 一个 </a:t>
            </a:r>
            <a:r>
              <a:rPr lang="en-US" altLang="zh-CN" sz="3600">
                <a:solidFill>
                  <a:schemeClr val="bg1"/>
                </a:solidFill>
                <a:latin typeface="Helvetica Oblique" charset="0"/>
                <a:cs typeface="Helvetica Oblique" charset="0"/>
                <a:sym typeface="+mn-ea"/>
              </a:rPr>
              <a:t>chan</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当我们取消某个parent </a:t>
            </a:r>
            <a:r>
              <a:rPr lang="en-US" sz="3600">
                <a:solidFill>
                  <a:schemeClr val="bg1"/>
                </a:solidFill>
                <a:latin typeface="Helvetica Oblique" charset="0"/>
                <a:cs typeface="Helvetica Oblique" charset="0"/>
                <a:sym typeface="+mn-ea"/>
              </a:rPr>
              <a:t>context</a:t>
            </a:r>
            <a:r>
              <a:rPr sz="3600">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 退出</a:t>
            </a:r>
            <a:r>
              <a:rPr lang="zh-CN" sz="3600">
                <a:solidFill>
                  <a:schemeClr val="bg1"/>
                </a:solidFill>
                <a:latin typeface="Helvetica Oblique" charset="0"/>
                <a:cs typeface="Helvetica Oblique" charset="0"/>
                <a:sym typeface="+mn-ea"/>
              </a:rPr>
              <a:t>。</a:t>
            </a:r>
            <a:endParaRPr lang="zh-CN" sz="3600">
              <a:solidFill>
                <a:schemeClr val="bg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4521180" y="2631440"/>
            <a:ext cx="9003030" cy="10695305"/>
          </a:xfrm>
          <a:prstGeom prst="rect">
            <a:avLst/>
          </a:prstGeom>
        </p:spPr>
      </p:pic>
      <p:pic>
        <p:nvPicPr>
          <p:cNvPr id="5" name="图片 4"/>
          <p:cNvPicPr>
            <a:picLocks noChangeAspect="1"/>
          </p:cNvPicPr>
          <p:nvPr/>
        </p:nvPicPr>
        <p:blipFill>
          <a:blip r:embed="rId2"/>
          <a:stretch>
            <a:fillRect/>
          </a:stretch>
        </p:blipFill>
        <p:spPr>
          <a:xfrm>
            <a:off x="3986437" y="7727693"/>
            <a:ext cx="6986363" cy="5778291"/>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All blocking/long operations should be cancelable</a:t>
            </a:r>
            <a:endParaRPr kumimoji="1" lang="en-US" altLang="zh-CN"/>
          </a:p>
        </p:txBody>
      </p:sp>
      <p:sp>
        <p:nvSpPr>
          <p:cNvPr id="4" name="文本占位符 12"/>
          <p:cNvSpPr>
            <a:spLocks noGrp="1"/>
          </p:cNvSpPr>
          <p:nvPr/>
        </p:nvSpPr>
        <p:spPr>
          <a:xfrm>
            <a:off x="2756852" y="3011140"/>
            <a:ext cx="9765348"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20204" pitchFamily="34" charset="0"/>
            </a:pPr>
            <a:r>
              <a:rPr lang="en-US" sz="3600">
                <a:solidFill>
                  <a:schemeClr val="bg1"/>
                </a:solidFill>
                <a:latin typeface="Helvetica Oblique" charset="0"/>
                <a:cs typeface="Helvetica Oblique" charset="0"/>
                <a:sym typeface="+mn-ea"/>
              </a:rPr>
              <a:t>如果要实现一个超时控制，通过上面的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 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parent/child 机制，其实我们只需要启动一个定时器，然后在超时的时候，直接将当前的 context 给 cancel 掉，就可以实现监听在当前和下层的额</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context.Done() 的 goroutine 的退出</a:t>
            </a:r>
            <a:r>
              <a:rPr lang="zh-CN" altLang="en-US" sz="3600">
                <a:solidFill>
                  <a:schemeClr val="bg1"/>
                </a:solidFill>
                <a:latin typeface="Helvetica Oblique" charset="0"/>
                <a:cs typeface="Helvetica Oblique" charset="0"/>
                <a:sym typeface="+mn-ea"/>
              </a:rPr>
              <a:t>。</a:t>
            </a:r>
            <a:endParaRPr lang="en-US" sz="3600">
              <a:solidFill>
                <a:schemeClr val="bg1"/>
              </a:solidFill>
              <a:latin typeface="Helvetica Oblique" charset="0"/>
              <a:cs typeface="Helvetica Oblique" charset="0"/>
              <a:sym typeface="+mn-ea"/>
            </a:endParaRPr>
          </a:p>
          <a:p>
            <a:pPr>
              <a:buFont typeface="Arial" panose="020B0604020202020204" pitchFamily="34" charset="0"/>
            </a:pPr>
            <a:endParaRPr 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2503963" y="6094065"/>
            <a:ext cx="10271125" cy="6642735"/>
          </a:xfrm>
          <a:prstGeom prst="rect">
            <a:avLst/>
          </a:prstGeom>
        </p:spPr>
      </p:pic>
      <p:pic>
        <p:nvPicPr>
          <p:cNvPr id="7" name="图片 6"/>
          <p:cNvPicPr>
            <a:picLocks noChangeAspect="1"/>
          </p:cNvPicPr>
          <p:nvPr/>
        </p:nvPicPr>
        <p:blipFill>
          <a:blip r:embed="rId2"/>
          <a:stretch>
            <a:fillRect/>
          </a:stretch>
        </p:blipFill>
        <p:spPr>
          <a:xfrm>
            <a:off x="13272770" y="2858770"/>
            <a:ext cx="10879455" cy="9619615"/>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Incoming requests to a server should create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Outgoing calls to servers should accept a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endParaRPr kumimoji="1" lang="en-US" altLang="zh-CN"/>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All blocking/long operations should be cancelable.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obscures your program’s flow.</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Context.Value should inform, not control.</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r>
              <a:rPr lang="en-US">
                <a:solidFill>
                  <a:schemeClr val="bg1"/>
                </a:solidFill>
                <a:latin typeface="Helvetica Oblique" charset="0"/>
                <a:cs typeface="Helvetica Oblique" charset="0"/>
                <a:sym typeface="+mn-ea"/>
              </a:rPr>
              <a:t>Try not to use context.Value.</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a:p>
            <a:pPr>
              <a:buFont typeface="Arial" panose="020B0604020202020204" pitchFamily="34" charset="0"/>
            </a:pPr>
            <a:r>
              <a:rPr lang="en-US">
                <a:solidFill>
                  <a:schemeClr val="bg1"/>
                </a:solidFill>
                <a:latin typeface="Helvetica Oblique" charset="0"/>
                <a:cs typeface="Helvetica Oblique" charset="0"/>
                <a:sym typeface="+mn-ea"/>
              </a:rPr>
              <a:t>https://talks.golang.org/2014/gotham-context.slide#1</a:t>
            </a:r>
            <a:endParaRPr lang="en-US">
              <a:solidFill>
                <a:schemeClr val="bg1"/>
              </a:solidFill>
              <a:latin typeface="Helvetica Oblique" charset="0"/>
              <a:cs typeface="Helvetica Oblique" charset="0"/>
              <a:sym typeface="+mn-ea"/>
            </a:endParaRPr>
          </a:p>
          <a:p>
            <a:pPr marL="571500" indent="-571500">
              <a:buFont typeface="Arial" panose="020B060402020202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20204" pitchFamily="34" charset="0"/>
              <a:buChar char="•"/>
            </a:pPr>
            <a:r>
              <a:rPr kumimoji="1" lang="en-US"/>
              <a:t>Memory model</a:t>
            </a:r>
            <a:endParaRPr kumimoji="1" lang="en-US"/>
          </a:p>
          <a:p>
            <a:pPr marL="571500" indent="-571500">
              <a:buFont typeface="Arial" panose="020B0604020202020204" pitchFamily="34" charset="0"/>
              <a:buChar char="•"/>
            </a:pPr>
            <a:r>
              <a:rPr kumimoji="1" lang="en-US"/>
              <a:t>Package sync</a:t>
            </a:r>
            <a:endParaRPr kumimoji="1" lang="en-US"/>
          </a:p>
          <a:p>
            <a:pPr marL="571500" indent="-571500">
              <a:buFont typeface="Arial" panose="020B0604020202020204" pitchFamily="34" charset="0"/>
              <a:buChar char="•"/>
            </a:pPr>
            <a:r>
              <a:rPr kumimoji="1" lang="en-US"/>
              <a:t>chan</a:t>
            </a:r>
            <a:endParaRPr kumimoji="1" lang="en-US"/>
          </a:p>
          <a:p>
            <a:pPr marL="571500" indent="-571500">
              <a:buFont typeface="Arial" panose="020B0604020202020204" pitchFamily="34" charset="0"/>
              <a:buChar char="•"/>
            </a:pPr>
            <a:r>
              <a:rPr kumimoji="1" lang="en-US">
                <a:sym typeface="+mn-ea"/>
              </a:rPr>
              <a:t>Package </a:t>
            </a:r>
            <a:r>
              <a:rPr kumimoji="1" lang="en-US"/>
              <a:t>context</a:t>
            </a:r>
            <a:endParaRPr kumimoji="1" lang="en-US"/>
          </a:p>
          <a:p>
            <a:pPr marL="571500" indent="-571500">
              <a:buFont typeface="Arial" panose="020B0604020202020204" pitchFamily="34" charset="0"/>
              <a:buChar char="•"/>
            </a:pPr>
            <a:r>
              <a:rPr kumimoji="1" lang="en-US">
                <a:solidFill>
                  <a:schemeClr val="accent1"/>
                </a:solidFill>
              </a:rPr>
              <a:t>References</a:t>
            </a:r>
            <a:endParaRPr kumimoji="1" lang="en-US">
              <a:solidFill>
                <a:schemeClr val="accent1"/>
              </a:solidFil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https://www.ardanlabs.com/blog/2018/11/goroutine-leaks-the-forgotten-sender.html</a:t>
            </a:r>
            <a:endParaRPr lang="zh-CN" altLang="en-US">
              <a:sym typeface="+mn-ea"/>
            </a:endParaRPr>
          </a:p>
          <a:p>
            <a:pPr>
              <a:buFont typeface="Arial" panose="020B0604020202020204" pitchFamily="34" charset="0"/>
            </a:pPr>
            <a:r>
              <a:rPr lang="zh-CN" altLang="en-US">
                <a:sym typeface="+mn-ea"/>
              </a:rPr>
              <a:t>https://www.ardanlabs.com/blog/2019/04/concurrency-trap-2-incomplete-work.html</a:t>
            </a:r>
            <a:endParaRPr lang="zh-CN" altLang="en-US">
              <a:sym typeface="+mn-ea"/>
            </a:endParaRPr>
          </a:p>
          <a:p>
            <a:pPr>
              <a:buFont typeface="Arial" panose="020B0604020202020204" pitchFamily="34" charset="0"/>
            </a:pPr>
            <a:r>
              <a:rPr lang="zh-CN" altLang="en-US">
                <a:sym typeface="+mn-ea"/>
              </a:rPr>
              <a:t>https://www.ardanlabs.com/blog/2014/01/concurrency-goroutines-and-gomaxprocs.html</a:t>
            </a:r>
            <a:endParaRPr lang="zh-CN" altLang="en-US">
              <a:sym typeface="+mn-ea"/>
            </a:endParaRPr>
          </a:p>
          <a:p>
            <a:pPr>
              <a:buFont typeface="Arial" panose="020B0604020202020204" pitchFamily="34" charset="0"/>
            </a:pPr>
            <a:r>
              <a:rPr lang="zh-CN" altLang="en-US">
                <a:sym typeface="+mn-ea"/>
              </a:rPr>
              <a:t>https://dave.cheney.net/practical-go/presentations/qcon-china.html#_concurrency</a:t>
            </a:r>
            <a:endParaRPr lang="zh-CN" altLang="en-US">
              <a:sym typeface="+mn-ea"/>
            </a:endParaRPr>
          </a:p>
          <a:p>
            <a:pPr>
              <a:buFont typeface="Arial" panose="020B0604020202020204" pitchFamily="34" charset="0"/>
            </a:pPr>
            <a:r>
              <a:rPr>
                <a:sym typeface="+mn-ea"/>
              </a:rPr>
              <a:t>https://golang.org/ref/mem</a:t>
            </a:r>
            <a:endParaRPr lang="zh-CN" altLang="en-US">
              <a:sym typeface="+mn-ea"/>
            </a:endParaRPr>
          </a:p>
          <a:p>
            <a:pPr>
              <a:buFont typeface="Arial" panose="020B0604020202020204" pitchFamily="34" charset="0"/>
            </a:pPr>
            <a:r>
              <a:rPr lang="zh-CN" altLang="en-US">
                <a:sym typeface="+mn-ea"/>
              </a:rPr>
              <a:t>https://blog.csdn.net/caoshangpa/article/details/78853919</a:t>
            </a:r>
            <a:endParaRPr lang="zh-CN" altLang="en-US">
              <a:sym typeface="+mn-ea"/>
            </a:endParaRPr>
          </a:p>
          <a:p>
            <a:pPr>
              <a:buFont typeface="Arial" panose="020B0604020202020204" pitchFamily="34" charset="0"/>
            </a:pPr>
            <a:r>
              <a:rPr lang="zh-CN" altLang="en-US">
                <a:sym typeface="+mn-ea"/>
              </a:rPr>
              <a:t>https://blog.csdn.net/qcrao/article/details/92759907</a:t>
            </a:r>
            <a:endParaRPr lang="zh-CN" altLang="en-US">
              <a:sym typeface="+mn-ea"/>
            </a:endParaRPr>
          </a:p>
          <a:p>
            <a:pPr>
              <a:buFont typeface="Arial" panose="020B0604020202020204" pitchFamily="34" charset="0"/>
            </a:pPr>
            <a:r>
              <a:rPr lang="zh-CN" altLang="en-US">
                <a:sym typeface="+mn-ea"/>
              </a:rPr>
              <a:t>https://cch123.github.io/ooo/</a:t>
            </a:r>
            <a:endParaRPr lang="zh-CN" altLang="en-US">
              <a:sym typeface="+mn-ea"/>
            </a:endParaRPr>
          </a:p>
          <a:p>
            <a:pPr>
              <a:buFont typeface="Arial" panose="020B0604020202020204" pitchFamily="34" charset="0"/>
            </a:pPr>
            <a:r>
              <a:rPr lang="zh-CN" altLang="en-US">
                <a:sym typeface="+mn-ea"/>
              </a:rPr>
              <a:t>https://blog.golang.org/codelab-share</a:t>
            </a:r>
            <a:endParaRPr lang="zh-CN" altLang="en-US">
              <a:sym typeface="+mn-ea"/>
            </a:endParaRPr>
          </a:p>
          <a:p>
            <a:pPr>
              <a:buFont typeface="Arial" panose="020B0604020202020204" pitchFamily="34" charset="0"/>
            </a:pPr>
            <a:r>
              <a:rPr lang="zh-CN" altLang="en-US">
                <a:sym typeface="+mn-ea"/>
              </a:rPr>
              <a:t>https://dave.cheney.net/2018/01/06/if-aligned-memory-writes-are-atomic-why-do-we-need-the-sync-atomic-package</a:t>
            </a:r>
            <a:endParaRPr lang="zh-CN" altLang="en-US">
              <a:sym typeface="+mn-ea"/>
            </a:endParaRPr>
          </a:p>
          <a:p>
            <a:pPr>
              <a:buFont typeface="Arial" panose="020B0604020202020204" pitchFamily="34" charset="0"/>
            </a:pPr>
            <a:r>
              <a:rPr lang="zh-CN" altLang="en-US">
                <a:sym typeface="+mn-ea"/>
              </a:rPr>
              <a:t>http://blog.golang.org/race-detector</a:t>
            </a:r>
            <a:endParaRPr lang="zh-CN" altLang="en-US">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这两个 </a:t>
            </a:r>
            <a:r>
              <a:rPr lang="en-US" altLang="zh-CN">
                <a:sym typeface="+mn-ea"/>
              </a:rPr>
              <a:t>API </a:t>
            </a:r>
            <a:r>
              <a:rPr lang="zh-CN" altLang="en-US">
                <a:sym typeface="+mn-ea"/>
              </a:rPr>
              <a:t>有什么区别？</a:t>
            </a: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a:buFont typeface="Arial" panose="020B0604020202020204" pitchFamily="34" charset="0"/>
            </a:pPr>
            <a:endParaRPr lang="zh-CN" altLang="en-US">
              <a:sym typeface="+mn-ea"/>
            </a:endParaRPr>
          </a:p>
          <a:p>
            <a:pPr marL="571500" indent="-571500">
              <a:buFont typeface="Arial" panose="020B0604020202020204" pitchFamily="34" charset="0"/>
              <a:buChar char="•"/>
            </a:pP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endParaRPr lang="zh-CN" altLang="en-US" sz="3600" i="1">
              <a:solidFill>
                <a:schemeClr val="accent1"/>
              </a:solidFill>
              <a:sym typeface="+mn-ea"/>
            </a:endParaRPr>
          </a:p>
          <a:p>
            <a:pPr marL="571500" indent="-571500">
              <a:buFont typeface="Arial" panose="020B060402020202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4077970" y="3592830"/>
            <a:ext cx="16226155" cy="497649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https://dave.cheney.net/2014/06/27/ice-cream-makers-and-data-races</a:t>
            </a:r>
            <a:endParaRPr lang="zh-CN" altLang="en-US">
              <a:sym typeface="+mn-ea"/>
            </a:endParaRPr>
          </a:p>
          <a:p>
            <a:pPr>
              <a:buFont typeface="Arial" panose="020B0604020202020204" pitchFamily="34" charset="0"/>
            </a:pPr>
            <a:r>
              <a:rPr lang="zh-CN" altLang="en-US">
                <a:sym typeface="+mn-ea"/>
              </a:rPr>
              <a:t>https://www.ardanlabs.com/blog/2014/06/ice-cream-makers-and-data-races-part-ii.html</a:t>
            </a:r>
            <a:endParaRPr lang="zh-CN" altLang="en-US">
              <a:sym typeface="+mn-ea"/>
            </a:endParaRPr>
          </a:p>
          <a:p>
            <a:pPr>
              <a:buFont typeface="Arial" panose="020B0604020202020204" pitchFamily="34" charset="0"/>
            </a:pPr>
            <a:r>
              <a:rPr lang="zh-CN" altLang="en-US">
                <a:sym typeface="+mn-ea"/>
              </a:rPr>
              <a:t>https://medium.com/a-journey-with-go/go-how-to-reduce-lock-contention-with-the-atomic-package-ba3b2664b549</a:t>
            </a:r>
            <a:endParaRPr lang="zh-CN" altLang="en-US">
              <a:sym typeface="+mn-ea"/>
            </a:endParaRPr>
          </a:p>
          <a:p>
            <a:pPr>
              <a:buFont typeface="Arial" panose="020B0604020202020204" pitchFamily="34" charset="0"/>
            </a:pPr>
            <a:r>
              <a:rPr lang="zh-CN" altLang="en-US">
                <a:sym typeface="+mn-ea"/>
              </a:rPr>
              <a:t>https://medium.com/a-journey-with-go/go-discovery-of-the-trace-package-e5a821743c3c</a:t>
            </a:r>
            <a:endParaRPr lang="zh-CN" altLang="en-US">
              <a:sym typeface="+mn-ea"/>
            </a:endParaRPr>
          </a:p>
          <a:p>
            <a:pPr>
              <a:buFont typeface="Arial" panose="020B0604020202020204" pitchFamily="34" charset="0"/>
            </a:pPr>
            <a:r>
              <a:rPr lang="zh-CN" altLang="en-US">
                <a:sym typeface="+mn-ea"/>
              </a:rPr>
              <a:t>https://medium.com/a-journey-with-go/go-mutex-and-starvation-3f4f4e75ad50</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a:p>
            <a:pPr>
              <a:buFont typeface="Arial" panose="020B0604020202020204" pitchFamily="34" charset="0"/>
            </a:pPr>
            <a:r>
              <a:rPr lang="zh-CN" altLang="en-US">
                <a:sym typeface="+mn-ea"/>
              </a:rPr>
              <a:t>https://medium.com/a-journey-with-go/go-buffered-and-unbuffered-channels-29a107c00268</a:t>
            </a:r>
            <a:endParaRPr lang="zh-CN" altLang="en-US">
              <a:sym typeface="+mn-ea"/>
            </a:endParaRPr>
          </a:p>
          <a:p>
            <a:pPr>
              <a:buFont typeface="Arial" panose="020B0604020202020204" pitchFamily="34" charset="0"/>
            </a:pPr>
            <a:r>
              <a:rPr lang="zh-CN" altLang="en-US">
                <a:sym typeface="+mn-ea"/>
              </a:rPr>
              <a:t>https://medium.com/a-journey-with-go/go-ordering-in-select-statements-fd0ff80fd8d6</a:t>
            </a:r>
            <a:endParaRPr lang="zh-CN" altLang="en-US">
              <a:sym typeface="+mn-ea"/>
            </a:endParaRPr>
          </a:p>
          <a:p>
            <a:pPr>
              <a:buFont typeface="Arial" panose="020B0604020202020204" pitchFamily="34" charset="0"/>
            </a:pPr>
            <a:r>
              <a:rPr lang="zh-CN" altLang="en-US">
                <a:sym typeface="+mn-ea"/>
              </a:rPr>
              <a:t>https://www.ardanlabs.com/blog/2017/10/the-behavior-of-channels.html</a:t>
            </a:r>
            <a:endParaRPr lang="zh-CN" altLang="en-US">
              <a:sym typeface="+mn-ea"/>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https://www.ardanlabs.com/blog/2014/02/the-nature-of-channels-in-go.html</a:t>
            </a:r>
            <a:endParaRPr lang="zh-CN" altLang="en-US">
              <a:sym typeface="+mn-ea"/>
            </a:endParaRPr>
          </a:p>
          <a:p>
            <a:pPr>
              <a:buFont typeface="Arial" panose="020B0604020202020204" pitchFamily="34" charset="0"/>
            </a:pPr>
            <a:r>
              <a:rPr lang="zh-CN" altLang="en-US">
                <a:sym typeface="+mn-ea"/>
              </a:rPr>
              <a:t>https://www.ardanlabs.com/blog/2013/10/my-channel-select-bug.html</a:t>
            </a:r>
            <a:endParaRPr lang="zh-CN" altLang="en-US">
              <a:sym typeface="+mn-ea"/>
            </a:endParaRPr>
          </a:p>
          <a:p>
            <a:pPr>
              <a:buFont typeface="Arial" panose="020B0604020202020204" pitchFamily="34" charset="0"/>
            </a:pPr>
            <a:r>
              <a:rPr lang="zh-CN" altLang="en-US">
                <a:sym typeface="+mn-ea"/>
              </a:rPr>
              <a:t>https://blog.golang.org/io2013-talk-concurrency</a:t>
            </a:r>
            <a:endParaRPr lang="zh-CN" altLang="en-US">
              <a:sym typeface="+mn-ea"/>
            </a:endParaRPr>
          </a:p>
          <a:p>
            <a:pPr>
              <a:buFont typeface="Arial" panose="020B0604020202020204" pitchFamily="34" charset="0"/>
            </a:pPr>
            <a:r>
              <a:rPr lang="zh-CN" altLang="en-US">
                <a:sym typeface="+mn-ea"/>
              </a:rPr>
              <a:t>https://blog.golang.org/waza-talk</a:t>
            </a:r>
            <a:endParaRPr lang="zh-CN" altLang="en-US">
              <a:sym typeface="+mn-ea"/>
            </a:endParaRPr>
          </a:p>
          <a:p>
            <a:pPr>
              <a:buFont typeface="Arial" panose="020B0604020202020204" pitchFamily="34" charset="0"/>
            </a:pPr>
            <a:r>
              <a:rPr lang="zh-CN" altLang="en-US">
                <a:sym typeface="+mn-ea"/>
              </a:rPr>
              <a:t>https://blog.golang.org/io2012-videos</a:t>
            </a:r>
            <a:endParaRPr lang="zh-CN" altLang="en-US">
              <a:sym typeface="+mn-ea"/>
            </a:endParaRPr>
          </a:p>
          <a:p>
            <a:pPr>
              <a:buFont typeface="Arial" panose="020B0604020202020204" pitchFamily="34" charset="0"/>
            </a:pPr>
            <a:r>
              <a:rPr lang="zh-CN" altLang="en-US">
                <a:sym typeface="+mn-ea"/>
              </a:rPr>
              <a:t>https://blog.golang.org/concurrency-timeouts</a:t>
            </a:r>
            <a:endParaRPr lang="zh-CN" altLang="en-US">
              <a:sym typeface="+mn-ea"/>
            </a:endParaRPr>
          </a:p>
          <a:p>
            <a:pPr>
              <a:buFont typeface="Arial" panose="020B0604020202020204" pitchFamily="34" charset="0"/>
            </a:pPr>
            <a:r>
              <a:rPr lang="zh-CN" altLang="en-US">
                <a:sym typeface="+mn-ea"/>
              </a:rPr>
              <a:t>https://blog.golang.org/pipelines</a:t>
            </a:r>
            <a:endParaRPr lang="zh-CN" altLang="en-US">
              <a:sym typeface="+mn-ea"/>
            </a:endParaRPr>
          </a:p>
          <a:p>
            <a:pPr>
              <a:buFont typeface="Arial" panose="020B0604020202020204" pitchFamily="34" charset="0"/>
            </a:pPr>
            <a:r>
              <a:rPr lang="zh-CN" altLang="en-US">
                <a:sym typeface="+mn-ea"/>
              </a:rPr>
              <a:t>https://www.ardanlabs.com/blog/2014/02/running-queries-concurrently-against.html</a:t>
            </a:r>
            <a:endParaRPr lang="zh-CN" altLang="en-US">
              <a:sym typeface="+mn-ea"/>
            </a:endParaRPr>
          </a:p>
          <a:p>
            <a:pPr>
              <a:buFont typeface="Arial" panose="020B0604020202020204" pitchFamily="34" charset="0"/>
            </a:pPr>
            <a:r>
              <a:rPr lang="zh-CN" altLang="en-US">
                <a:sym typeface="+mn-ea"/>
              </a:rPr>
              <a:t>https://blogtitle.github.io/go-advanced-concurrency-patterns-part-3-channels/</a:t>
            </a:r>
            <a:endParaRPr lang="zh-CN" altLang="en-US">
              <a:sym typeface="+mn-ea"/>
            </a:endParaRPr>
          </a:p>
          <a:p>
            <a:pPr>
              <a:buFont typeface="Arial" panose="020B0604020202020204" pitchFamily="34" charset="0"/>
            </a:pPr>
            <a:r>
              <a:rPr lang="zh-CN" altLang="en-US">
                <a:sym typeface="+mn-ea"/>
              </a:rPr>
              <a:t>https://www.ardanlabs.com/blog/2013/05/thread-pooling-in-go-programming.html</a:t>
            </a:r>
            <a:endParaRPr lang="zh-CN" altLang="en-US">
              <a:sym typeface="+mn-ea"/>
            </a:endParaRPr>
          </a:p>
          <a:p>
            <a:pPr>
              <a:buFont typeface="Arial" panose="020B0604020202020204" pitchFamily="34" charset="0"/>
            </a:pPr>
            <a:r>
              <a:rPr lang="zh-CN" altLang="en-US">
                <a:sym typeface="+mn-ea"/>
              </a:rPr>
              <a:t>https://www.ardanlabs.com/blog/2013/09/pool-go-routines-to-process-task.html</a:t>
            </a:r>
            <a:endParaRPr lang="zh-CN" altLang="en-US">
              <a:sym typeface="+mn-ea"/>
            </a:endParaRPr>
          </a:p>
          <a:p>
            <a:pPr>
              <a:buFont typeface="Arial" panose="020B0604020202020204" pitchFamily="34" charset="0"/>
            </a:pPr>
            <a:r>
              <a:rPr lang="zh-CN" altLang="en-US">
                <a:sym typeface="+mn-ea"/>
              </a:rPr>
              <a:t>https://blogtitle.github.io/categories/concurrency/</a:t>
            </a:r>
            <a:endParaRPr lang="zh-CN" altLang="en-US">
              <a:sym typeface="+mn-ea"/>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https://golang.org/ref/spec#Channel_types</a:t>
            </a:r>
            <a:endParaRPr lang="zh-CN" altLang="en-US">
              <a:sym typeface="+mn-ea"/>
            </a:endParaRPr>
          </a:p>
          <a:p>
            <a:pPr>
              <a:buFont typeface="Arial" panose="020B0604020202020204" pitchFamily="34" charset="0"/>
            </a:pPr>
            <a:r>
              <a:rPr lang="zh-CN" altLang="en-US">
                <a:sym typeface="+mn-ea"/>
              </a:rPr>
              <a:t>https://drive.google.com/file/d/1nPdvhB0PutEJzdCq5ms6UI58dp50fcAN/view</a:t>
            </a:r>
            <a:endParaRPr lang="zh-CN" altLang="en-US">
              <a:sym typeface="+mn-ea"/>
            </a:endParaRPr>
          </a:p>
          <a:p>
            <a:pPr>
              <a:buFont typeface="Arial" panose="020B0604020202020204" pitchFamily="34" charset="0"/>
            </a:pPr>
            <a:r>
              <a:rPr lang="zh-CN" altLang="en-US">
                <a:sym typeface="+mn-ea"/>
              </a:rPr>
              <a:t>https://medium.com/a-journey-with-go/go-context-and-cancellation-by-propagation-7a808bbc889c</a:t>
            </a:r>
            <a:endParaRPr lang="zh-CN" altLang="en-US">
              <a:sym typeface="+mn-ea"/>
            </a:endParaRPr>
          </a:p>
          <a:p>
            <a:pPr>
              <a:buFont typeface="Arial" panose="020B0604020202020204" pitchFamily="34" charset="0"/>
            </a:pPr>
            <a:r>
              <a:rPr lang="zh-CN" altLang="en-US">
                <a:sym typeface="+mn-ea"/>
              </a:rPr>
              <a:t>https://blog.golang.org/context</a:t>
            </a:r>
            <a:endParaRPr lang="zh-CN" altLang="en-US">
              <a:sym typeface="+mn-ea"/>
            </a:endParaRPr>
          </a:p>
          <a:p>
            <a:pPr>
              <a:buFont typeface="Arial" panose="020B0604020202020204" pitchFamily="34" charset="0"/>
            </a:pPr>
            <a:r>
              <a:rPr lang="zh-CN" altLang="en-US">
                <a:sym typeface="+mn-ea"/>
              </a:rPr>
              <a:t>https://www.ardanlabs.com/blog/2019/09/context-package-semantics-in-go.html</a:t>
            </a:r>
            <a:endParaRPr lang="zh-CN" altLang="en-US">
              <a:sym typeface="+mn-ea"/>
            </a:endParaRPr>
          </a:p>
          <a:p>
            <a:pPr>
              <a:buFont typeface="Arial" panose="020B0604020202020204" pitchFamily="34" charset="0"/>
            </a:pPr>
            <a:r>
              <a:rPr lang="zh-CN" altLang="en-US">
                <a:sym typeface="+mn-ea"/>
              </a:rPr>
              <a:t>https://golang.org/doc/effective_go.html#concurrency</a:t>
            </a:r>
            <a:endParaRPr lang="zh-CN" altLang="en-US">
              <a:sym typeface="+mn-ea"/>
            </a:endParaRPr>
          </a:p>
          <a:p>
            <a:pPr>
              <a:buFont typeface="Arial" panose="020B0604020202020204" pitchFamily="34" charset="0"/>
            </a:pPr>
            <a:r>
              <a:rPr lang="zh-CN" altLang="en-US">
                <a:sym typeface="+mn-ea"/>
              </a:rPr>
              <a:t>https://zhuanlan.zhihu.com/p/34417106?hmsr=toutiao.io</a:t>
            </a:r>
            <a:endParaRPr lang="zh-CN" altLang="en-US">
              <a:sym typeface="+mn-ea"/>
            </a:endParaRPr>
          </a:p>
          <a:p>
            <a:pPr>
              <a:buFont typeface="Arial" panose="020B0604020202020204" pitchFamily="34" charset="0"/>
            </a:pPr>
            <a:r>
              <a:rPr lang="zh-CN" altLang="en-US">
                <a:sym typeface="+mn-ea"/>
              </a:rPr>
              <a:t>https://talks.golang.org/2014/gotham-context.slide#1</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lang="zh-CN" altLang="en-US">
                <a:sym typeface="+mn-ea"/>
              </a:rPr>
              <a:t>https://medium.com/@cep21/how-to-correctly-use-context-context-in-go-1-7-8f2c0fafdf39</a:t>
            </a:r>
            <a:endParaRPr lang="zh-CN" altLang="en-US">
              <a:sym typeface="+mn-ea"/>
            </a:endParaRPr>
          </a:p>
          <a:p>
            <a:pPr>
              <a:buFont typeface="Arial" panose="020B060402020202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endParaRPr kumimoji="1" lang="en-US" altLang="zh-CN"/>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20204" pitchFamily="34" charset="0"/>
            </a:pPr>
            <a:r>
              <a:rPr>
                <a:sym typeface="+mn-ea"/>
              </a:rPr>
              <a:t>ListDirectory </a:t>
            </a:r>
            <a:r>
              <a:rPr lang="en-US">
                <a:sym typeface="+mn-ea"/>
              </a:rPr>
              <a:t>chan </a:t>
            </a:r>
            <a:r>
              <a:rPr>
                <a:sym typeface="+mn-ea"/>
              </a:rPr>
              <a:t>版本还有两个问题：</a:t>
            </a:r>
            <a:endParaRPr>
              <a:sym typeface="+mn-ea"/>
            </a:endParaRPr>
          </a:p>
          <a:p>
            <a:pPr marL="571500" indent="-571500">
              <a:buFont typeface="Arial" panose="020B060402020202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endParaRPr sz="3600" i="1">
              <a:solidFill>
                <a:schemeClr val="accent1"/>
              </a:solidFill>
              <a:sym typeface="+mn-ea"/>
            </a:endParaRPr>
          </a:p>
          <a:p>
            <a:pPr marL="571500" indent="-571500">
              <a:buFont typeface="Arial" panose="020B0604020202020204" pitchFamily="34" charset="0"/>
              <a:buChar char="•"/>
            </a:pPr>
            <a:r>
              <a:rPr sz="3600" i="1">
                <a:solidFill>
                  <a:schemeClr val="accent1"/>
                </a:solidFill>
                <a:sym typeface="+mn-ea"/>
              </a:rPr>
              <a:t>调用者必须</a:t>
            </a:r>
            <a:r>
              <a:rPr lang="zh-CN" sz="3600" i="1">
                <a:solidFill>
                  <a:schemeClr val="accent1"/>
                </a:solidFill>
                <a:sym typeface="+mn-ea"/>
              </a:rPr>
              <a:t>持续</a:t>
            </a:r>
            <a:r>
              <a:rPr sz="3600" i="1">
                <a:solidFill>
                  <a:schemeClr val="accent1"/>
                </a:solidFill>
                <a:sym typeface="+mn-ea"/>
              </a:rPr>
              <a:t>从通道读取，直到它关闭，因为这是调用者知道填充 </a:t>
            </a:r>
            <a:r>
              <a:rPr lang="en-US" sz="3600" i="1">
                <a:solidFill>
                  <a:schemeClr val="accent1"/>
                </a:solidFill>
                <a:sym typeface="+mn-ea"/>
              </a:rPr>
              <a:t>chan </a:t>
            </a:r>
            <a:r>
              <a:rPr sz="3600" i="1">
                <a:solidFill>
                  <a:schemeClr val="accent1"/>
                </a:solidFill>
                <a:sym typeface="+mn-ea"/>
              </a:rPr>
              <a:t>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marL="571500" indent="-571500">
              <a:buFont typeface="Arial" panose="020B0604020202020204" pitchFamily="34" charset="0"/>
              <a:buChar char="•"/>
            </a:pPr>
            <a:endParaRPr sz="3600" i="1">
              <a:solidFill>
                <a:schemeClr val="accent1"/>
              </a:solidFill>
              <a:sym typeface="+mn-ea"/>
            </a:endParaRPr>
          </a:p>
          <a:p>
            <a:pPr>
              <a:buFont typeface="Arial" panose="020B060402020202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endParaRPr lang="zh-CN" altLang="en-US" sz="3600" i="1">
              <a:solidFill>
                <a:schemeClr val="accent2"/>
              </a:solidFill>
              <a:sym typeface="+mn-ea"/>
            </a:endParaRPr>
          </a:p>
        </p:txBody>
      </p:sp>
      <p:pic>
        <p:nvPicPr>
          <p:cNvPr id="4" name="图片 3"/>
          <p:cNvPicPr>
            <a:picLocks noChangeAspect="1"/>
          </p:cNvPicPr>
          <p:nvPr/>
        </p:nvPicPr>
        <p:blipFill>
          <a:blip r:embed="rId1"/>
          <a:stretch>
            <a:fillRect/>
          </a:stretch>
        </p:blipFill>
        <p:spPr>
          <a:xfrm>
            <a:off x="2498090" y="8335645"/>
            <a:ext cx="19386550" cy="15595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endParaRPr kumimoji="1" lang="en-US" altLang="zh-CN" sz="5400"/>
          </a:p>
        </p:txBody>
      </p:sp>
      <p:sp>
        <p:nvSpPr>
          <p:cNvPr id="13" name="文本占位符 12"/>
          <p:cNvSpPr>
            <a:spLocks noGrp="1"/>
          </p:cNvSpPr>
          <p:nvPr>
            <p:ph type="body" sz="quarter" idx="11"/>
          </p:nvPr>
        </p:nvSpPr>
        <p:spPr>
          <a:xfrm>
            <a:off x="2463800" y="2289810"/>
            <a:ext cx="19457670" cy="10222230"/>
          </a:xfrm>
        </p:spPr>
        <p:txBody>
          <a:bodyPr anchor="t" anchorCtr="0">
            <a:noAutofit/>
          </a:bodyPr>
          <a:lstStyle/>
          <a:p>
            <a:pPr>
              <a:buFont typeface="Arial" panose="020B0604020202020204" pitchFamily="34" charset="0"/>
            </a:pPr>
            <a:r>
              <a:rPr lang="zh-CN" altLang="en-US" sz="3600">
                <a:solidFill>
                  <a:schemeClr val="bg1"/>
                </a:solidFill>
                <a:latin typeface="Alibaba PuHuiTi R" panose="00020600040101010101" pitchFamily="18" charset="-122"/>
                <a:sym typeface="+mn-ea"/>
              </a:rPr>
              <a:t>在这个例子中，</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泄以在 </a:t>
            </a:r>
            <a:r>
              <a:rPr lang="en-US" altLang="zh-CN" sz="3600">
                <a:solidFill>
                  <a:schemeClr val="bg1"/>
                </a:solidFill>
                <a:latin typeface="Alibaba PuHuiTi R" panose="00020600040101010101" pitchFamily="18" charset="-122"/>
                <a:sym typeface="+mn-ea"/>
              </a:rPr>
              <a:t>code review </a:t>
            </a:r>
            <a:r>
              <a:rPr lang="zh-CN" altLang="en-US" sz="3600">
                <a:solidFill>
                  <a:schemeClr val="bg1"/>
                </a:solidFill>
                <a:latin typeface="Alibaba PuHuiTi R" panose="00020600040101010101" pitchFamily="18" charset="-122"/>
                <a:sym typeface="+mn-ea"/>
              </a:rPr>
              <a:t>快速识别出来。不幸的是，生产代码中的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泄漏通常更难找到。我无法说明 </a:t>
            </a:r>
            <a:r>
              <a:rPr lang="en-US" altLang="zh-CN" sz="3600">
                <a:solidFill>
                  <a:schemeClr val="bg1"/>
                </a:solidFill>
                <a:latin typeface="Alibaba PuHuiTi R" panose="00020600040101010101" pitchFamily="18" charset="-122"/>
                <a:sym typeface="+mn-ea"/>
              </a:rPr>
              <a:t>g</a:t>
            </a:r>
            <a:r>
              <a:rPr lang="zh-CN" altLang="en-US" sz="3600">
                <a:solidFill>
                  <a:schemeClr val="bg1"/>
                </a:solidFill>
                <a:latin typeface="Alibaba PuHuiTi R" panose="00020600040101010101" pitchFamily="18" charset="-122"/>
                <a:sym typeface="+mn-ea"/>
              </a:rPr>
              <a:t>oroutine 泄漏可能发生的所有可能方式，您可能会遇到：</a:t>
            </a:r>
            <a:endParaRPr lang="zh-CN" altLang="en-US" sz="3600">
              <a:solidFill>
                <a:schemeClr val="bg1"/>
              </a:solidFill>
              <a:latin typeface="Alibaba PuHuiTi R" panose="00020600040101010101" pitchFamily="18" charset="-122"/>
              <a:sym typeface="+mn-ea"/>
            </a:endParaRPr>
          </a:p>
        </p:txBody>
      </p:sp>
      <p:pic>
        <p:nvPicPr>
          <p:cNvPr id="2" name="图片 1"/>
          <p:cNvPicPr>
            <a:picLocks noChangeAspect="1"/>
          </p:cNvPicPr>
          <p:nvPr/>
        </p:nvPicPr>
        <p:blipFill>
          <a:blip r:embed="rId1"/>
          <a:stretch>
            <a:fillRect/>
          </a:stretch>
        </p:blipFill>
        <p:spPr>
          <a:xfrm>
            <a:off x="2462530" y="4306616"/>
            <a:ext cx="16022552" cy="7674037"/>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19813</Words>
  <Application>WPS 演示</Application>
  <PresentationFormat>自定义</PresentationFormat>
  <Paragraphs>613</Paragraphs>
  <Slides>73</Slides>
  <Notes>64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73</vt:i4>
      </vt:variant>
    </vt:vector>
  </HeadingPairs>
  <TitlesOfParts>
    <vt:vector size="91"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Alibaba PuHuiTi</vt:lpstr>
      <vt:lpstr>微软雅黑</vt:lpstr>
      <vt:lpstr>Arial Unicode MS</vt:lpstr>
      <vt:lpstr>Helvetica Oblique</vt:lpstr>
      <vt:lpstr>Segoe Print</vt:lpstr>
      <vt:lpstr>Helvetica Neue Italic</vt:lpstr>
      <vt:lpstr>DejaVu Math TeX Gyre</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Application Lifecycle</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sync.atomic</vt:lpstr>
      <vt:lpstr>Mutex</vt:lpstr>
      <vt:lpstr>Mutex</vt:lpstr>
      <vt:lpstr>Mutex</vt:lpstr>
      <vt:lpstr>Mutex</vt:lpstr>
      <vt:lpstr>Mutex</vt:lpstr>
      <vt:lpstr>errgroup</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牧神</cp:lastModifiedBy>
  <cp:revision>2481</cp:revision>
  <cp:lastPrinted>2021-04-10T09:07:00Z</cp:lastPrinted>
  <dcterms:created xsi:type="dcterms:W3CDTF">2021-04-10T09:07:00Z</dcterms:created>
  <dcterms:modified xsi:type="dcterms:W3CDTF">2025-07-04T02:46:40Z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F6003D6602884C6391320C657504505F_12</vt:lpwstr>
  </property>
</Properties>
</file>